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3"/>
  </p:notesMasterIdLst>
  <p:sldIdLst>
    <p:sldId id="257" r:id="rId2"/>
    <p:sldId id="380" r:id="rId3"/>
    <p:sldId id="391" r:id="rId4"/>
    <p:sldId id="341" r:id="rId5"/>
    <p:sldId id="342" r:id="rId6"/>
    <p:sldId id="394" r:id="rId7"/>
    <p:sldId id="343" r:id="rId8"/>
    <p:sldId id="344" r:id="rId9"/>
    <p:sldId id="345" r:id="rId10"/>
    <p:sldId id="359" r:id="rId11"/>
    <p:sldId id="360" r:id="rId12"/>
    <p:sldId id="346" r:id="rId13"/>
    <p:sldId id="426" r:id="rId14"/>
    <p:sldId id="327" r:id="rId15"/>
    <p:sldId id="328" r:id="rId16"/>
    <p:sldId id="329" r:id="rId17"/>
    <p:sldId id="330" r:id="rId18"/>
    <p:sldId id="331" r:id="rId19"/>
    <p:sldId id="347" r:id="rId20"/>
    <p:sldId id="332" r:id="rId21"/>
    <p:sldId id="333" r:id="rId22"/>
    <p:sldId id="334" r:id="rId23"/>
    <p:sldId id="335" r:id="rId24"/>
    <p:sldId id="336" r:id="rId25"/>
    <p:sldId id="392" r:id="rId26"/>
    <p:sldId id="338" r:id="rId27"/>
    <p:sldId id="393" r:id="rId28"/>
    <p:sldId id="340" r:id="rId29"/>
    <p:sldId id="354" r:id="rId30"/>
    <p:sldId id="362" r:id="rId31"/>
    <p:sldId id="363" r:id="rId32"/>
    <p:sldId id="355" r:id="rId33"/>
    <p:sldId id="356" r:id="rId34"/>
    <p:sldId id="358" r:id="rId35"/>
    <p:sldId id="364" r:id="rId36"/>
    <p:sldId id="365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418" r:id="rId61"/>
    <p:sldId id="419" r:id="rId62"/>
    <p:sldId id="420" r:id="rId63"/>
    <p:sldId id="421" r:id="rId64"/>
    <p:sldId id="422" r:id="rId65"/>
    <p:sldId id="423" r:id="rId66"/>
    <p:sldId id="424" r:id="rId67"/>
    <p:sldId id="425" r:id="rId68"/>
    <p:sldId id="428" r:id="rId69"/>
    <p:sldId id="429" r:id="rId70"/>
    <p:sldId id="430" r:id="rId71"/>
    <p:sldId id="431" r:id="rId72"/>
    <p:sldId id="432" r:id="rId73"/>
    <p:sldId id="433" r:id="rId74"/>
    <p:sldId id="434" r:id="rId75"/>
    <p:sldId id="435" r:id="rId76"/>
    <p:sldId id="436" r:id="rId77"/>
    <p:sldId id="437" r:id="rId78"/>
    <p:sldId id="438" r:id="rId79"/>
    <p:sldId id="439" r:id="rId80"/>
    <p:sldId id="351" r:id="rId81"/>
    <p:sldId id="352" r:id="rId82"/>
    <p:sldId id="366" r:id="rId83"/>
    <p:sldId id="367" r:id="rId84"/>
    <p:sldId id="368" r:id="rId85"/>
    <p:sldId id="369" r:id="rId86"/>
    <p:sldId id="370" r:id="rId87"/>
    <p:sldId id="371" r:id="rId88"/>
    <p:sldId id="353" r:id="rId89"/>
    <p:sldId id="372" r:id="rId90"/>
    <p:sldId id="373" r:id="rId91"/>
    <p:sldId id="374" r:id="rId92"/>
    <p:sldId id="375" r:id="rId93"/>
    <p:sldId id="376" r:id="rId94"/>
    <p:sldId id="377" r:id="rId95"/>
    <p:sldId id="378" r:id="rId96"/>
    <p:sldId id="379" r:id="rId97"/>
    <p:sldId id="388" r:id="rId98"/>
    <p:sldId id="390" r:id="rId99"/>
    <p:sldId id="389" r:id="rId100"/>
    <p:sldId id="383" r:id="rId101"/>
    <p:sldId id="384" r:id="rId102"/>
    <p:sldId id="385" r:id="rId103"/>
    <p:sldId id="386" r:id="rId104"/>
    <p:sldId id="381" r:id="rId105"/>
    <p:sldId id="258" r:id="rId106"/>
    <p:sldId id="259" r:id="rId107"/>
    <p:sldId id="291" r:id="rId108"/>
    <p:sldId id="260" r:id="rId109"/>
    <p:sldId id="261" r:id="rId110"/>
    <p:sldId id="262" r:id="rId111"/>
    <p:sldId id="263" r:id="rId112"/>
    <p:sldId id="265" r:id="rId113"/>
    <p:sldId id="266" r:id="rId114"/>
    <p:sldId id="267" r:id="rId115"/>
    <p:sldId id="268" r:id="rId116"/>
    <p:sldId id="269" r:id="rId117"/>
    <p:sldId id="278" r:id="rId118"/>
    <p:sldId id="279" r:id="rId119"/>
    <p:sldId id="292" r:id="rId120"/>
    <p:sldId id="293" r:id="rId121"/>
    <p:sldId id="294" r:id="rId122"/>
    <p:sldId id="295" r:id="rId123"/>
    <p:sldId id="296" r:id="rId124"/>
    <p:sldId id="281" r:id="rId125"/>
    <p:sldId id="282" r:id="rId126"/>
    <p:sldId id="283" r:id="rId127"/>
    <p:sldId id="284" r:id="rId128"/>
    <p:sldId id="285" r:id="rId129"/>
    <p:sldId id="297" r:id="rId130"/>
    <p:sldId id="298" r:id="rId131"/>
    <p:sldId id="299" r:id="rId132"/>
    <p:sldId id="300" r:id="rId133"/>
    <p:sldId id="301" r:id="rId134"/>
    <p:sldId id="302" r:id="rId135"/>
    <p:sldId id="304" r:id="rId136"/>
    <p:sldId id="305" r:id="rId137"/>
    <p:sldId id="306" r:id="rId138"/>
    <p:sldId id="307" r:id="rId139"/>
    <p:sldId id="313" r:id="rId140"/>
    <p:sldId id="308" r:id="rId141"/>
    <p:sldId id="309" r:id="rId142"/>
    <p:sldId id="310" r:id="rId143"/>
    <p:sldId id="311" r:id="rId144"/>
    <p:sldId id="312" r:id="rId145"/>
    <p:sldId id="314" r:id="rId146"/>
    <p:sldId id="315" r:id="rId147"/>
    <p:sldId id="316" r:id="rId148"/>
    <p:sldId id="317" r:id="rId149"/>
    <p:sldId id="318" r:id="rId150"/>
    <p:sldId id="319" r:id="rId151"/>
    <p:sldId id="440" r:id="rId152"/>
    <p:sldId id="441" r:id="rId153"/>
    <p:sldId id="442" r:id="rId154"/>
    <p:sldId id="443" r:id="rId155"/>
    <p:sldId id="444" r:id="rId156"/>
    <p:sldId id="445" r:id="rId157"/>
    <p:sldId id="446" r:id="rId158"/>
    <p:sldId id="447" r:id="rId159"/>
    <p:sldId id="448" r:id="rId160"/>
    <p:sldId id="449" r:id="rId161"/>
    <p:sldId id="450" r:id="rId1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6.wmf"/><Relationship Id="rId4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6.wmf"/><Relationship Id="rId1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6.wmf"/><Relationship Id="rId1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5.wmf"/><Relationship Id="rId7" Type="http://schemas.openxmlformats.org/officeDocument/2006/relationships/image" Target="../media/image38.wmf"/><Relationship Id="rId2" Type="http://schemas.openxmlformats.org/officeDocument/2006/relationships/image" Target="../media/image34.wmf"/><Relationship Id="rId1" Type="http://schemas.openxmlformats.org/officeDocument/2006/relationships/image" Target="../media/image36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2.wmf"/><Relationship Id="rId7" Type="http://schemas.openxmlformats.org/officeDocument/2006/relationships/image" Target="../media/image27.wmf"/><Relationship Id="rId2" Type="http://schemas.openxmlformats.org/officeDocument/2006/relationships/image" Target="../media/image21.wmf"/><Relationship Id="rId1" Type="http://schemas.openxmlformats.org/officeDocument/2006/relationships/image" Target="../media/image25.wmf"/><Relationship Id="rId6" Type="http://schemas.openxmlformats.org/officeDocument/2006/relationships/image" Target="../media/image26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25.wmf"/><Relationship Id="rId3" Type="http://schemas.openxmlformats.org/officeDocument/2006/relationships/image" Target="../media/image23.wmf"/><Relationship Id="rId7" Type="http://schemas.openxmlformats.org/officeDocument/2006/relationships/image" Target="../media/image28.wmf"/><Relationship Id="rId12" Type="http://schemas.openxmlformats.org/officeDocument/2006/relationships/image" Target="../media/image33.e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7.wmf"/><Relationship Id="rId11" Type="http://schemas.openxmlformats.org/officeDocument/2006/relationships/image" Target="../media/image32.emf"/><Relationship Id="rId5" Type="http://schemas.openxmlformats.org/officeDocument/2006/relationships/image" Target="../media/image26.wmf"/><Relationship Id="rId10" Type="http://schemas.openxmlformats.org/officeDocument/2006/relationships/image" Target="../media/image29.wmf"/><Relationship Id="rId4" Type="http://schemas.openxmlformats.org/officeDocument/2006/relationships/image" Target="../media/image24.wmf"/><Relationship Id="rId9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CCCF4-D0E4-48FB-AA9F-0E457C54E71A}" type="datetimeFigureOut">
              <a:rPr lang="en-IN" smtClean="0"/>
              <a:pPr/>
              <a:t>23-09-2014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C8137-DDA1-440A-8E90-2898D3957A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541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93D77-4218-4826-9FD2-DFE9C4AFF266}" type="slidenum">
              <a:rPr lang="en-US"/>
              <a:pPr/>
              <a:t>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3FBAB-8A39-4B59-9429-D925D991CC15}" type="slidenum">
              <a:rPr lang="en-US"/>
              <a:pPr/>
              <a:t>105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169B5-56B5-41CB-8D4F-D8C3F48AC0D8}" type="slidenum">
              <a:rPr lang="en-US"/>
              <a:pPr/>
              <a:t>106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67D86-FE02-45D9-BBB8-4D187F281436}" type="slidenum">
              <a:rPr lang="en-US"/>
              <a:pPr/>
              <a:t>108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13ADD-FAA6-46EE-AD06-D2A4184CA529}" type="slidenum">
              <a:rPr lang="en-US"/>
              <a:pPr/>
              <a:t>109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52F80-0419-428E-8367-4F0421ED60F4}" type="slidenum">
              <a:rPr lang="en-US"/>
              <a:pPr/>
              <a:t>110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5AC70-0DCE-4455-B2DB-FA26ECB25728}" type="slidenum">
              <a:rPr lang="en-US"/>
              <a:pPr/>
              <a:t>111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EAC0E-2DA0-4293-8156-0249789C368D}" type="slidenum">
              <a:rPr lang="en-US"/>
              <a:pPr/>
              <a:t>112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D9CAD-9A1A-4EE1-BA71-6B12DADC0DBD}" type="slidenum">
              <a:rPr lang="en-US"/>
              <a:pPr/>
              <a:t>113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D150E-EE84-4E12-92C6-4F0EB0E2468D}" type="slidenum">
              <a:rPr lang="en-US"/>
              <a:pPr/>
              <a:t>114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30B47-D350-447A-8E23-C9F684F2EF9B}" type="slidenum">
              <a:rPr lang="en-US"/>
              <a:pPr/>
              <a:t>115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069A03-CB55-40B2-BC5C-237E0C6E9DBF}" type="slidenum">
              <a:rPr lang="en-GB" smtClean="0"/>
              <a:pPr/>
              <a:t>37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97230-690B-470C-AC31-2C0834420B2B}" type="slidenum">
              <a:rPr lang="en-US"/>
              <a:pPr/>
              <a:t>116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5A946-A572-4FBA-A2FD-27E185AE76C1}" type="slidenum">
              <a:rPr lang="en-US"/>
              <a:pPr/>
              <a:t>117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CBE15-55AD-49E5-AF1B-CF1012B0A416}" type="slidenum">
              <a:rPr lang="en-US"/>
              <a:pPr/>
              <a:t>118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52F75-BE46-49F6-AC0D-66DA6A1D9481}" type="slidenum">
              <a:rPr lang="en-US"/>
              <a:pPr/>
              <a:t>124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D797E-A82D-4681-9C02-A607CC9B9EB7}" type="slidenum">
              <a:rPr lang="en-US"/>
              <a:pPr/>
              <a:t>125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813C0-A7A8-43AD-B18C-4E8D37516EE7}" type="slidenum">
              <a:rPr lang="en-US"/>
              <a:pPr/>
              <a:t>126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ABFF5-6BBC-40A1-AC53-EE2E1518AC9A}" type="slidenum">
              <a:rPr lang="en-US"/>
              <a:pPr/>
              <a:t>127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083E6-4F14-4504-A787-4119FA7E802C}" type="slidenum">
              <a:rPr lang="en-US"/>
              <a:pPr/>
              <a:t>128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1B0B14-E774-4BC4-B4EF-A93A7B31B66F}" type="slidenum">
              <a:rPr lang="en-GB" smtClean="0"/>
              <a:pPr>
                <a:defRPr/>
              </a:pPr>
              <a:t>158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4457A-C375-4A6B-90BB-7C65847925DB}" type="slidenum">
              <a:rPr lang="en-US" smtClean="0"/>
              <a:pPr>
                <a:defRPr/>
              </a:pPr>
              <a:t>161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C1E106-4A8E-4D55-9EC2-AD1857A68C31}" type="slidenum">
              <a:rPr lang="en-GB" smtClean="0"/>
              <a:pPr/>
              <a:t>40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76FC2C-614C-40CB-B340-570A94574146}" type="slidenum">
              <a:rPr lang="en-GB" smtClean="0"/>
              <a:pPr/>
              <a:t>41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EA57CC-2CC8-4964-BC8B-F319C5CAD63A}" type="slidenum">
              <a:rPr lang="en-GB" smtClean="0"/>
              <a:pPr/>
              <a:t>59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F9D411-1B33-4500-A67D-FFF1AB76DDDB}" type="slidenum">
              <a:rPr lang="en-GB" smtClean="0"/>
              <a:pPr/>
              <a:t>60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0C7F84-CFA3-4D70-9C9D-6C1EC164FA10}" type="slidenum">
              <a:rPr lang="en-GB" smtClean="0"/>
              <a:pPr/>
              <a:t>61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6CB56-0D31-4DD3-8AEE-CCE586CF7E69}" type="slidenum">
              <a:rPr lang="en-US"/>
              <a:pPr/>
              <a:t>99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8150" y="609600"/>
            <a:ext cx="3443288" cy="2582863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3277330"/>
            <a:ext cx="5030456" cy="518180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C22hapter 10</a:t>
            </a:r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747C998-B524-49B7-BB79-6ED8F8DD4CC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C22hapter 10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C998-B524-49B7-BB79-6ED8F8DD4C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C22hapter 10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C998-B524-49B7-BB79-6ED8F8DD4C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C22hapter 10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1EA3324-C060-4F1D-83CC-C0DA3CF259ED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14500"/>
            <a:ext cx="7772400" cy="41529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C22hapter 10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BB941A-A84D-4329-9E15-4D3A0926FFB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1450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450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6715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6715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C22hapter 10</a:t>
            </a: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A82A8C-24E8-465A-B11E-C4C3C82C3806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5CEBA8-DE1D-446F-B8E6-05F9C1E6A8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C22hapter 10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C998-B524-49B7-BB79-6ED8F8DD4CC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IN" smtClean="0"/>
              <a:t>C22hapter 10</a:t>
            </a:r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47C998-B524-49B7-BB79-6ED8F8DD4C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C22hapter 10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C998-B524-49B7-BB79-6ED8F8DD4CC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C22hapter 10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C998-B524-49B7-BB79-6ED8F8DD4CC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C22hapter 10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C998-B524-49B7-BB79-6ED8F8DD4C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C22hapter 10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C998-B524-49B7-BB79-6ED8F8DD4C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C22hapter 10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C998-B524-49B7-BB79-6ED8F8DD4CC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IN" smtClean="0"/>
              <a:t>C22hapter 10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47C998-B524-49B7-BB79-6ED8F8DD4CC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IN" smtClean="0"/>
              <a:t>C22hapter 10</a:t>
            </a:r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747C998-B524-49B7-BB79-6ED8F8DD4CC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90.bin"/><Relationship Id="rId2" Type="http://schemas.openxmlformats.org/officeDocument/2006/relationships/tags" Target="../tags/tag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4.emf"/><Relationship Id="rId5" Type="http://schemas.openxmlformats.org/officeDocument/2006/relationships/oleObject" Target="../embeddings/Microsoft_Excel_97-2003_Worksheet1.xls"/><Relationship Id="rId10" Type="http://schemas.openxmlformats.org/officeDocument/2006/relationships/image" Target="../media/image66.wmf"/><Relationship Id="rId4" Type="http://schemas.openxmlformats.org/officeDocument/2006/relationships/oleObject" Target="../embeddings/oleObject89.bin"/><Relationship Id="rId9" Type="http://schemas.openxmlformats.org/officeDocument/2006/relationships/oleObject" Target="../embeddings/oleObject91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92.bin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93.bin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94.bin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72.e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74.e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98.bin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iff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iff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iff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iff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if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83.tiff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83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03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2.png"/><Relationship Id="rId7" Type="http://schemas.openxmlformats.org/officeDocument/2006/relationships/image" Target="../media/image114.png"/><Relationship Id="rId2" Type="http://schemas.openxmlformats.org/officeDocument/2006/relationships/image" Target="../media/image83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13.png"/><Relationship Id="rId9" Type="http://schemas.openxmlformats.org/officeDocument/2006/relationships/image" Target="../media/image103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83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84.tiff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85.tiff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8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03.png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7.png"/><Relationship Id="rId7" Type="http://schemas.openxmlformats.org/officeDocument/2006/relationships/image" Target="../media/image125.png"/><Relationship Id="rId2" Type="http://schemas.openxmlformats.org/officeDocument/2006/relationships/image" Target="../media/image8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03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8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86.tiff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03.png"/><Relationship Id="rId2" Type="http://schemas.openxmlformats.org/officeDocument/2006/relationships/image" Target="../media/image87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iff"/><Relationship Id="rId2" Type="http://schemas.openxmlformats.org/officeDocument/2006/relationships/image" Target="../media/image88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gif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96.wmf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97.wm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98.wmf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05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04.bin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mathgoodies.com/lessons/vol6/images/spinner-8.g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30.emf"/><Relationship Id="rId26" Type="http://schemas.openxmlformats.org/officeDocument/2006/relationships/image" Target="../media/image33.emf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8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wmf"/><Relationship Id="rId20" Type="http://schemas.openxmlformats.org/officeDocument/2006/relationships/image" Target="../media/image31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32.emf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28" Type="http://schemas.openxmlformats.org/officeDocument/2006/relationships/image" Target="../media/image25.wmf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27.wmf"/><Relationship Id="rId22" Type="http://schemas.openxmlformats.org/officeDocument/2006/relationships/image" Target="../media/image29.wmf"/><Relationship Id="rId27" Type="http://schemas.openxmlformats.org/officeDocument/2006/relationships/oleObject" Target="../embeddings/oleObject41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42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43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36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51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35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55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35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60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68.bin"/><Relationship Id="rId18" Type="http://schemas.openxmlformats.org/officeDocument/2006/relationships/oleObject" Target="../embeddings/oleObject71.bin"/><Relationship Id="rId3" Type="http://schemas.openxmlformats.org/officeDocument/2006/relationships/oleObject" Target="../embeddings/oleObject63.bin"/><Relationship Id="rId21" Type="http://schemas.openxmlformats.org/officeDocument/2006/relationships/image" Target="../media/image42.wmf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oleObject" Target="../embeddings/oleObject72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10" Type="http://schemas.openxmlformats.org/officeDocument/2006/relationships/image" Target="../media/image37.wmf"/><Relationship Id="rId19" Type="http://schemas.openxmlformats.org/officeDocument/2006/relationships/image" Target="../media/image41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40.wmf"/><Relationship Id="rId22" Type="http://schemas.openxmlformats.org/officeDocument/2006/relationships/oleObject" Target="../embeddings/oleObject73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5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46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9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0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1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5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4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55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7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8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9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60.wm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Basics of Probability and Statistics</a:t>
            </a:r>
            <a:endParaRPr lang="en-US" altLang="zh-CN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9144000" cy="167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K. Ramachandra Murthy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http://www.isical.ac.in/~k.ramachandra/PR_Course.htm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Sample Space and Events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1752600"/>
            <a:ext cx="6705600" cy="4495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Space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2971800"/>
            <a:ext cx="1066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6679" y="4724400"/>
            <a:ext cx="1066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2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3479" y="2362200"/>
            <a:ext cx="1066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4572000"/>
            <a:ext cx="1066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95950" y="2743200"/>
            <a:ext cx="1066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868362"/>
          </a:xfrm>
          <a:noFill/>
        </p:spPr>
        <p:txBody>
          <a:bodyPr lIns="91440" tIns="45720" rIns="91440" bIns="45720"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Shape of Normal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119188" y="1730375"/>
          <a:ext cx="6781800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92" name="Worksheet" r:id="rId5" imgW="3351600" imgH="1734840" progId="Excel.Sheet.8">
                  <p:embed/>
                </p:oleObj>
              </mc:Choice>
              <mc:Fallback>
                <p:oleObj name="Worksheet" r:id="rId5" imgW="3351600" imgH="1734840" progId="Excel.Sheet.8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1730375"/>
                        <a:ext cx="6781800" cy="351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18900000" algn="ctr" rotWithShape="0">
                          <a:schemeClr val="accent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506913" y="2644775"/>
            <a:ext cx="0" cy="2570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34975" y="1280755"/>
            <a:ext cx="8251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bell shaped,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symmetrical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around m.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340225" y="5083175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m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2388" y="5462558"/>
            <a:ext cx="50981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dirty="0"/>
              <a:t>Why symmetrical?  Let </a:t>
            </a:r>
            <a:r>
              <a:rPr lang="en-US" sz="2000" dirty="0" smtClean="0"/>
              <a:t>µ </a:t>
            </a:r>
            <a:r>
              <a:rPr lang="en-US" sz="2000" dirty="0"/>
              <a:t>= 100.  Suppose x = 110.  </a:t>
            </a:r>
          </a:p>
        </p:txBody>
      </p:sp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204788" y="5845175"/>
          <a:ext cx="457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93" name="Equation" r:id="rId7" imgW="3251200" imgH="546100" progId="Equation.3">
                  <p:embed/>
                </p:oleObj>
              </mc:Choice>
              <mc:Fallback>
                <p:oleObj name="Equation" r:id="rId7" imgW="3251200" imgH="546100" progId="Equation.3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5845175"/>
                        <a:ext cx="457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5538788" y="5462558"/>
            <a:ext cx="2123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dirty="0"/>
              <a:t>Now suppose x = 90</a:t>
            </a: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4624388" y="5845175"/>
          <a:ext cx="45196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94" name="Equation" r:id="rId9" imgW="3213100" imgH="546100" progId="Equation.3">
                  <p:embed/>
                </p:oleObj>
              </mc:Choice>
              <mc:Fallback>
                <p:oleObj name="Equation" r:id="rId9" imgW="3213100" imgH="546100" progId="Equation.3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5845175"/>
                        <a:ext cx="45196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5122863" y="5113338"/>
            <a:ext cx="531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</a:rPr>
              <a:t>110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3275013" y="5113338"/>
            <a:ext cx="41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</a:rPr>
              <a:t>90</a:t>
            </a:r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5446713" y="3505200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3557588" y="3505200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2913063" y="5845175"/>
            <a:ext cx="1600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7237413" y="5845175"/>
            <a:ext cx="1600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581400" y="3397250"/>
            <a:ext cx="1927225" cy="2393950"/>
            <a:chOff x="2256" y="2140"/>
            <a:chExt cx="1214" cy="1508"/>
          </a:xfrm>
        </p:grpSpPr>
        <p:sp>
          <p:nvSpPr>
            <p:cNvPr id="4117" name="Oval 18"/>
            <p:cNvSpPr>
              <a:spLocks noChangeArrowheads="1"/>
            </p:cNvSpPr>
            <p:nvPr/>
          </p:nvSpPr>
          <p:spPr bwMode="auto">
            <a:xfrm>
              <a:off x="3374" y="2140"/>
              <a:ext cx="96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Freeform 19"/>
            <p:cNvSpPr>
              <a:spLocks/>
            </p:cNvSpPr>
            <p:nvPr/>
          </p:nvSpPr>
          <p:spPr bwMode="auto">
            <a:xfrm>
              <a:off x="2256" y="2256"/>
              <a:ext cx="1176" cy="1392"/>
            </a:xfrm>
            <a:custGeom>
              <a:avLst/>
              <a:gdLst>
                <a:gd name="T0" fmla="*/ 144 w 1176"/>
                <a:gd name="T1" fmla="*/ 1392 h 1392"/>
                <a:gd name="T2" fmla="*/ 144 w 1176"/>
                <a:gd name="T3" fmla="*/ 432 h 1392"/>
                <a:gd name="T4" fmla="*/ 1008 w 1176"/>
                <a:gd name="T5" fmla="*/ 432 h 1392"/>
                <a:gd name="T6" fmla="*/ 1152 w 1176"/>
                <a:gd name="T7" fmla="*/ 0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6"/>
                <a:gd name="T13" fmla="*/ 0 h 1392"/>
                <a:gd name="T14" fmla="*/ 1176 w 117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6" h="1392">
                  <a:moveTo>
                    <a:pt x="144" y="1392"/>
                  </a:moveTo>
                  <a:cubicBezTo>
                    <a:pt x="72" y="992"/>
                    <a:pt x="0" y="592"/>
                    <a:pt x="144" y="432"/>
                  </a:cubicBezTo>
                  <a:cubicBezTo>
                    <a:pt x="288" y="272"/>
                    <a:pt x="840" y="504"/>
                    <a:pt x="1008" y="432"/>
                  </a:cubicBezTo>
                  <a:cubicBezTo>
                    <a:pt x="1176" y="360"/>
                    <a:pt x="1164" y="180"/>
                    <a:pt x="1152" y="0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486150" y="3149600"/>
            <a:ext cx="4286250" cy="2641600"/>
            <a:chOff x="2196" y="1984"/>
            <a:chExt cx="2700" cy="1664"/>
          </a:xfrm>
        </p:grpSpPr>
        <p:sp>
          <p:nvSpPr>
            <p:cNvPr id="4115" name="Oval 21"/>
            <p:cNvSpPr>
              <a:spLocks noChangeArrowheads="1"/>
            </p:cNvSpPr>
            <p:nvPr/>
          </p:nvSpPr>
          <p:spPr bwMode="auto">
            <a:xfrm>
              <a:off x="2196" y="2132"/>
              <a:ext cx="96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Freeform 22"/>
            <p:cNvSpPr>
              <a:spLocks/>
            </p:cNvSpPr>
            <p:nvPr/>
          </p:nvSpPr>
          <p:spPr bwMode="auto">
            <a:xfrm>
              <a:off x="2304" y="1984"/>
              <a:ext cx="2592" cy="1664"/>
            </a:xfrm>
            <a:custGeom>
              <a:avLst/>
              <a:gdLst>
                <a:gd name="T0" fmla="*/ 2544 w 2592"/>
                <a:gd name="T1" fmla="*/ 1664 h 1664"/>
                <a:gd name="T2" fmla="*/ 2304 w 2592"/>
                <a:gd name="T3" fmla="*/ 848 h 1664"/>
                <a:gd name="T4" fmla="*/ 816 w 2592"/>
                <a:gd name="T5" fmla="*/ 944 h 1664"/>
                <a:gd name="T6" fmla="*/ 432 w 2592"/>
                <a:gd name="T7" fmla="*/ 128 h 1664"/>
                <a:gd name="T8" fmla="*/ 0 w 2592"/>
                <a:gd name="T9" fmla="*/ 176 h 1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92"/>
                <a:gd name="T16" fmla="*/ 0 h 1664"/>
                <a:gd name="T17" fmla="*/ 2592 w 2592"/>
                <a:gd name="T18" fmla="*/ 1664 h 16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92" h="1664">
                  <a:moveTo>
                    <a:pt x="2544" y="1664"/>
                  </a:moveTo>
                  <a:cubicBezTo>
                    <a:pt x="2568" y="1316"/>
                    <a:pt x="2592" y="968"/>
                    <a:pt x="2304" y="848"/>
                  </a:cubicBezTo>
                  <a:cubicBezTo>
                    <a:pt x="2016" y="728"/>
                    <a:pt x="1128" y="1064"/>
                    <a:pt x="816" y="944"/>
                  </a:cubicBezTo>
                  <a:cubicBezTo>
                    <a:pt x="504" y="824"/>
                    <a:pt x="568" y="256"/>
                    <a:pt x="432" y="128"/>
                  </a:cubicBezTo>
                  <a:cubicBezTo>
                    <a:pt x="296" y="0"/>
                    <a:pt x="148" y="88"/>
                    <a:pt x="0" y="176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55857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autoUpdateAnimBg="0"/>
      <p:bldP spid="69641" grpId="0" autoUpdateAnimBg="0"/>
      <p:bldP spid="69643" grpId="0" autoUpdateAnimBg="0"/>
      <p:bldP spid="69644" grpId="0" autoUpdateAnimBg="0"/>
      <p:bldP spid="69645" grpId="0" animBg="1"/>
      <p:bldP spid="69646" grpId="0" animBg="1"/>
      <p:bldP spid="69647" grpId="0" animBg="1"/>
      <p:bldP spid="6964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9906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Normal Probability Density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267200"/>
          </a:xfrm>
          <a:noFill/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expected value (also called the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E(X) (or </a:t>
            </a:r>
            <a:r>
              <a:rPr lang="en-US" sz="2400" i="0" dirty="0" smtClean="0"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any number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standard deviation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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any nonnegative number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total area under every normal curve is 1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infinitely many normal distributions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1638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5638800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area =1; symmetric around µ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6657975" cy="334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274638"/>
            <a:ext cx="7772400" cy="868362"/>
          </a:xfrm>
          <a:prstGeom prst="rect">
            <a:avLst/>
          </a:prstGeom>
          <a:noFill/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Density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5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457200" y="4572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effects of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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447800" y="1933575"/>
            <a:ext cx="5791200" cy="2590800"/>
          </a:xfrm>
          <a:prstGeom prst="rect">
            <a:avLst/>
          </a:prstGeom>
          <a:solidFill>
            <a:srgbClr val="C6C6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 Narrow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00400" y="3962400"/>
            <a:ext cx="5638800" cy="2590800"/>
          </a:xfrm>
          <a:prstGeom prst="rect">
            <a:avLst/>
          </a:prstGeom>
          <a:solidFill>
            <a:srgbClr val="C6C6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 Narrow" pitchFamily="34" charset="0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447800" y="3990975"/>
            <a:ext cx="579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54288" y="2668588"/>
            <a:ext cx="3389312" cy="1322387"/>
            <a:chOff x="2160" y="672"/>
            <a:chExt cx="2135" cy="833"/>
          </a:xfrm>
        </p:grpSpPr>
        <p:sp>
          <p:nvSpPr>
            <p:cNvPr id="7201" name="Freeform 8"/>
            <p:cNvSpPr>
              <a:spLocks/>
            </p:cNvSpPr>
            <p:nvPr/>
          </p:nvSpPr>
          <p:spPr bwMode="auto">
            <a:xfrm>
              <a:off x="2160" y="672"/>
              <a:ext cx="1104" cy="832"/>
            </a:xfrm>
            <a:custGeom>
              <a:avLst/>
              <a:gdLst>
                <a:gd name="T0" fmla="*/ 0 w 1104"/>
                <a:gd name="T1" fmla="*/ 832 h 832"/>
                <a:gd name="T2" fmla="*/ 336 w 1104"/>
                <a:gd name="T3" fmla="*/ 736 h 832"/>
                <a:gd name="T4" fmla="*/ 528 w 1104"/>
                <a:gd name="T5" fmla="*/ 544 h 832"/>
                <a:gd name="T6" fmla="*/ 672 w 1104"/>
                <a:gd name="T7" fmla="*/ 352 h 832"/>
                <a:gd name="T8" fmla="*/ 864 w 1104"/>
                <a:gd name="T9" fmla="*/ 112 h 832"/>
                <a:gd name="T10" fmla="*/ 1008 w 1104"/>
                <a:gd name="T11" fmla="*/ 16 h 832"/>
                <a:gd name="T12" fmla="*/ 1104 w 1104"/>
                <a:gd name="T13" fmla="*/ 16 h 8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832"/>
                <a:gd name="T23" fmla="*/ 1104 w 1104"/>
                <a:gd name="T24" fmla="*/ 832 h 8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832">
                  <a:moveTo>
                    <a:pt x="0" y="832"/>
                  </a:moveTo>
                  <a:cubicBezTo>
                    <a:pt x="124" y="808"/>
                    <a:pt x="248" y="784"/>
                    <a:pt x="336" y="736"/>
                  </a:cubicBezTo>
                  <a:cubicBezTo>
                    <a:pt x="424" y="688"/>
                    <a:pt x="472" y="608"/>
                    <a:pt x="528" y="544"/>
                  </a:cubicBezTo>
                  <a:cubicBezTo>
                    <a:pt x="584" y="480"/>
                    <a:pt x="616" y="424"/>
                    <a:pt x="672" y="352"/>
                  </a:cubicBezTo>
                  <a:cubicBezTo>
                    <a:pt x="728" y="280"/>
                    <a:pt x="808" y="168"/>
                    <a:pt x="864" y="112"/>
                  </a:cubicBezTo>
                  <a:cubicBezTo>
                    <a:pt x="920" y="56"/>
                    <a:pt x="968" y="32"/>
                    <a:pt x="1008" y="16"/>
                  </a:cubicBezTo>
                  <a:cubicBezTo>
                    <a:pt x="1048" y="0"/>
                    <a:pt x="1076" y="8"/>
                    <a:pt x="1104" y="1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202" name="Freeform 9"/>
            <p:cNvSpPr>
              <a:spLocks/>
            </p:cNvSpPr>
            <p:nvPr/>
          </p:nvSpPr>
          <p:spPr bwMode="auto">
            <a:xfrm flipH="1">
              <a:off x="3191" y="673"/>
              <a:ext cx="1104" cy="832"/>
            </a:xfrm>
            <a:custGeom>
              <a:avLst/>
              <a:gdLst>
                <a:gd name="T0" fmla="*/ 0 w 1104"/>
                <a:gd name="T1" fmla="*/ 832 h 832"/>
                <a:gd name="T2" fmla="*/ 336 w 1104"/>
                <a:gd name="T3" fmla="*/ 736 h 832"/>
                <a:gd name="T4" fmla="*/ 528 w 1104"/>
                <a:gd name="T5" fmla="*/ 544 h 832"/>
                <a:gd name="T6" fmla="*/ 672 w 1104"/>
                <a:gd name="T7" fmla="*/ 352 h 832"/>
                <a:gd name="T8" fmla="*/ 864 w 1104"/>
                <a:gd name="T9" fmla="*/ 112 h 832"/>
                <a:gd name="T10" fmla="*/ 1008 w 1104"/>
                <a:gd name="T11" fmla="*/ 16 h 832"/>
                <a:gd name="T12" fmla="*/ 1104 w 1104"/>
                <a:gd name="T13" fmla="*/ 16 h 8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832"/>
                <a:gd name="T23" fmla="*/ 1104 w 1104"/>
                <a:gd name="T24" fmla="*/ 832 h 8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832">
                  <a:moveTo>
                    <a:pt x="0" y="832"/>
                  </a:moveTo>
                  <a:cubicBezTo>
                    <a:pt x="124" y="808"/>
                    <a:pt x="248" y="784"/>
                    <a:pt x="336" y="736"/>
                  </a:cubicBezTo>
                  <a:cubicBezTo>
                    <a:pt x="424" y="688"/>
                    <a:pt x="472" y="608"/>
                    <a:pt x="528" y="544"/>
                  </a:cubicBezTo>
                  <a:cubicBezTo>
                    <a:pt x="584" y="480"/>
                    <a:pt x="616" y="424"/>
                    <a:pt x="672" y="352"/>
                  </a:cubicBezTo>
                  <a:cubicBezTo>
                    <a:pt x="728" y="280"/>
                    <a:pt x="808" y="168"/>
                    <a:pt x="864" y="112"/>
                  </a:cubicBezTo>
                  <a:cubicBezTo>
                    <a:pt x="920" y="56"/>
                    <a:pt x="968" y="32"/>
                    <a:pt x="1008" y="16"/>
                  </a:cubicBezTo>
                  <a:cubicBezTo>
                    <a:pt x="1048" y="0"/>
                    <a:pt x="1076" y="8"/>
                    <a:pt x="1104" y="1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130425" y="3000375"/>
            <a:ext cx="4270375" cy="990600"/>
            <a:chOff x="1870" y="720"/>
            <a:chExt cx="2690" cy="624"/>
          </a:xfrm>
        </p:grpSpPr>
        <p:sp>
          <p:nvSpPr>
            <p:cNvPr id="7199" name="Freeform 11"/>
            <p:cNvSpPr>
              <a:spLocks/>
            </p:cNvSpPr>
            <p:nvPr/>
          </p:nvSpPr>
          <p:spPr bwMode="auto">
            <a:xfrm>
              <a:off x="1870" y="720"/>
              <a:ext cx="1368" cy="624"/>
            </a:xfrm>
            <a:custGeom>
              <a:avLst/>
              <a:gdLst>
                <a:gd name="T0" fmla="*/ 0 w 1104"/>
                <a:gd name="T1" fmla="*/ 51424 h 432"/>
                <a:gd name="T2" fmla="*/ 4675 w 1104"/>
                <a:gd name="T3" fmla="*/ 40036 h 432"/>
                <a:gd name="T4" fmla="*/ 9359 w 1104"/>
                <a:gd name="T5" fmla="*/ 17108 h 432"/>
                <a:gd name="T6" fmla="*/ 13248 w 1104"/>
                <a:gd name="T7" fmla="*/ 5677 h 432"/>
                <a:gd name="T8" fmla="*/ 17920 w 1104"/>
                <a:gd name="T9" fmla="*/ 0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4"/>
                <a:gd name="T16" fmla="*/ 0 h 432"/>
                <a:gd name="T17" fmla="*/ 1104 w 1104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4" h="432">
                  <a:moveTo>
                    <a:pt x="0" y="432"/>
                  </a:moveTo>
                  <a:cubicBezTo>
                    <a:pt x="96" y="408"/>
                    <a:pt x="192" y="384"/>
                    <a:pt x="288" y="336"/>
                  </a:cubicBezTo>
                  <a:cubicBezTo>
                    <a:pt x="384" y="288"/>
                    <a:pt x="488" y="192"/>
                    <a:pt x="576" y="144"/>
                  </a:cubicBezTo>
                  <a:cubicBezTo>
                    <a:pt x="664" y="96"/>
                    <a:pt x="728" y="72"/>
                    <a:pt x="816" y="48"/>
                  </a:cubicBezTo>
                  <a:cubicBezTo>
                    <a:pt x="904" y="24"/>
                    <a:pt x="1004" y="12"/>
                    <a:pt x="1104" y="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200" name="Freeform 12"/>
            <p:cNvSpPr>
              <a:spLocks/>
            </p:cNvSpPr>
            <p:nvPr/>
          </p:nvSpPr>
          <p:spPr bwMode="auto">
            <a:xfrm flipH="1">
              <a:off x="3192" y="720"/>
              <a:ext cx="1368" cy="624"/>
            </a:xfrm>
            <a:custGeom>
              <a:avLst/>
              <a:gdLst>
                <a:gd name="T0" fmla="*/ 0 w 1104"/>
                <a:gd name="T1" fmla="*/ 51424 h 432"/>
                <a:gd name="T2" fmla="*/ 4675 w 1104"/>
                <a:gd name="T3" fmla="*/ 40036 h 432"/>
                <a:gd name="T4" fmla="*/ 9359 w 1104"/>
                <a:gd name="T5" fmla="*/ 17108 h 432"/>
                <a:gd name="T6" fmla="*/ 13248 w 1104"/>
                <a:gd name="T7" fmla="*/ 5677 h 432"/>
                <a:gd name="T8" fmla="*/ 17920 w 1104"/>
                <a:gd name="T9" fmla="*/ 0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4"/>
                <a:gd name="T16" fmla="*/ 0 h 432"/>
                <a:gd name="T17" fmla="*/ 1104 w 1104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4" h="432">
                  <a:moveTo>
                    <a:pt x="0" y="432"/>
                  </a:moveTo>
                  <a:cubicBezTo>
                    <a:pt x="96" y="408"/>
                    <a:pt x="192" y="384"/>
                    <a:pt x="288" y="336"/>
                  </a:cubicBezTo>
                  <a:cubicBezTo>
                    <a:pt x="384" y="288"/>
                    <a:pt x="488" y="192"/>
                    <a:pt x="576" y="144"/>
                  </a:cubicBezTo>
                  <a:cubicBezTo>
                    <a:pt x="664" y="96"/>
                    <a:pt x="728" y="72"/>
                    <a:pt x="816" y="48"/>
                  </a:cubicBezTo>
                  <a:cubicBezTo>
                    <a:pt x="904" y="24"/>
                    <a:pt x="1004" y="12"/>
                    <a:pt x="1104" y="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524000" y="3305175"/>
            <a:ext cx="5410200" cy="685800"/>
            <a:chOff x="1680" y="288"/>
            <a:chExt cx="2064" cy="248"/>
          </a:xfrm>
        </p:grpSpPr>
        <p:sp>
          <p:nvSpPr>
            <p:cNvPr id="7197" name="Freeform 14"/>
            <p:cNvSpPr>
              <a:spLocks/>
            </p:cNvSpPr>
            <p:nvPr/>
          </p:nvSpPr>
          <p:spPr bwMode="auto">
            <a:xfrm>
              <a:off x="1680" y="288"/>
              <a:ext cx="1104" cy="248"/>
            </a:xfrm>
            <a:custGeom>
              <a:avLst/>
              <a:gdLst>
                <a:gd name="T0" fmla="*/ 0 w 1104"/>
                <a:gd name="T1" fmla="*/ 248 h 248"/>
                <a:gd name="T2" fmla="*/ 336 w 1104"/>
                <a:gd name="T3" fmla="*/ 152 h 248"/>
                <a:gd name="T4" fmla="*/ 624 w 1104"/>
                <a:gd name="T5" fmla="*/ 56 h 248"/>
                <a:gd name="T6" fmla="*/ 912 w 1104"/>
                <a:gd name="T7" fmla="*/ 8 h 248"/>
                <a:gd name="T8" fmla="*/ 1104 w 1104"/>
                <a:gd name="T9" fmla="*/ 8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4"/>
                <a:gd name="T16" fmla="*/ 0 h 248"/>
                <a:gd name="T17" fmla="*/ 1104 w 1104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4" h="248">
                  <a:moveTo>
                    <a:pt x="0" y="248"/>
                  </a:moveTo>
                  <a:cubicBezTo>
                    <a:pt x="116" y="216"/>
                    <a:pt x="232" y="184"/>
                    <a:pt x="336" y="152"/>
                  </a:cubicBezTo>
                  <a:cubicBezTo>
                    <a:pt x="440" y="120"/>
                    <a:pt x="528" y="80"/>
                    <a:pt x="624" y="56"/>
                  </a:cubicBezTo>
                  <a:cubicBezTo>
                    <a:pt x="720" y="32"/>
                    <a:pt x="832" y="16"/>
                    <a:pt x="912" y="8"/>
                  </a:cubicBezTo>
                  <a:cubicBezTo>
                    <a:pt x="992" y="0"/>
                    <a:pt x="1048" y="4"/>
                    <a:pt x="1104" y="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198" name="Freeform 15"/>
            <p:cNvSpPr>
              <a:spLocks/>
            </p:cNvSpPr>
            <p:nvPr/>
          </p:nvSpPr>
          <p:spPr bwMode="auto">
            <a:xfrm flipH="1">
              <a:off x="2640" y="288"/>
              <a:ext cx="1104" cy="248"/>
            </a:xfrm>
            <a:custGeom>
              <a:avLst/>
              <a:gdLst>
                <a:gd name="T0" fmla="*/ 0 w 1104"/>
                <a:gd name="T1" fmla="*/ 248 h 248"/>
                <a:gd name="T2" fmla="*/ 336 w 1104"/>
                <a:gd name="T3" fmla="*/ 152 h 248"/>
                <a:gd name="T4" fmla="*/ 624 w 1104"/>
                <a:gd name="T5" fmla="*/ 56 h 248"/>
                <a:gd name="T6" fmla="*/ 912 w 1104"/>
                <a:gd name="T7" fmla="*/ 8 h 248"/>
                <a:gd name="T8" fmla="*/ 1104 w 1104"/>
                <a:gd name="T9" fmla="*/ 8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4"/>
                <a:gd name="T16" fmla="*/ 0 h 248"/>
                <a:gd name="T17" fmla="*/ 1104 w 1104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4" h="248">
                  <a:moveTo>
                    <a:pt x="0" y="248"/>
                  </a:moveTo>
                  <a:cubicBezTo>
                    <a:pt x="116" y="216"/>
                    <a:pt x="232" y="184"/>
                    <a:pt x="336" y="152"/>
                  </a:cubicBezTo>
                  <a:cubicBezTo>
                    <a:pt x="440" y="120"/>
                    <a:pt x="528" y="80"/>
                    <a:pt x="624" y="56"/>
                  </a:cubicBezTo>
                  <a:cubicBezTo>
                    <a:pt x="720" y="32"/>
                    <a:pt x="832" y="16"/>
                    <a:pt x="912" y="8"/>
                  </a:cubicBezTo>
                  <a:cubicBezTo>
                    <a:pt x="992" y="0"/>
                    <a:pt x="1048" y="4"/>
                    <a:pt x="1104" y="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1704975" y="2070100"/>
            <a:ext cx="5457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</a:rPr>
              <a:t>How does the standard deviation affect the shape of f(x)?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4670425" y="2466975"/>
            <a:ext cx="641350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 sz="2000">
                <a:solidFill>
                  <a:schemeClr val="accent2"/>
                </a:solidFill>
                <a:latin typeface="Arial Narrow" pitchFamily="34" charset="0"/>
              </a:rPr>
              <a:t>= 2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5356225" y="2924175"/>
            <a:ext cx="641350" cy="406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FF00FF"/>
                </a:solidFill>
                <a:latin typeface="Symbol" pitchFamily="18" charset="2"/>
              </a:rPr>
              <a:t>s</a:t>
            </a:r>
            <a:r>
              <a:rPr lang="en-US" sz="2000">
                <a:solidFill>
                  <a:srgbClr val="FF00FF"/>
                </a:solidFill>
                <a:latin typeface="Arial Narrow" pitchFamily="34" charset="0"/>
              </a:rPr>
              <a:t> =3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6194425" y="3305175"/>
            <a:ext cx="641350" cy="406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s</a:t>
            </a:r>
            <a:r>
              <a:rPr lang="en-US" sz="2000">
                <a:solidFill>
                  <a:srgbClr val="FFFF00"/>
                </a:solidFill>
                <a:latin typeface="Arial Narrow" pitchFamily="34" charset="0"/>
              </a:rPr>
              <a:t> =4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068888" y="4800600"/>
            <a:ext cx="3389312" cy="1371600"/>
            <a:chOff x="2160" y="672"/>
            <a:chExt cx="2135" cy="833"/>
          </a:xfrm>
        </p:grpSpPr>
        <p:sp>
          <p:nvSpPr>
            <p:cNvPr id="7195" name="Freeform 21"/>
            <p:cNvSpPr>
              <a:spLocks/>
            </p:cNvSpPr>
            <p:nvPr/>
          </p:nvSpPr>
          <p:spPr bwMode="auto">
            <a:xfrm>
              <a:off x="2160" y="672"/>
              <a:ext cx="1104" cy="832"/>
            </a:xfrm>
            <a:custGeom>
              <a:avLst/>
              <a:gdLst>
                <a:gd name="T0" fmla="*/ 0 w 1104"/>
                <a:gd name="T1" fmla="*/ 832 h 832"/>
                <a:gd name="T2" fmla="*/ 336 w 1104"/>
                <a:gd name="T3" fmla="*/ 736 h 832"/>
                <a:gd name="T4" fmla="*/ 528 w 1104"/>
                <a:gd name="T5" fmla="*/ 544 h 832"/>
                <a:gd name="T6" fmla="*/ 672 w 1104"/>
                <a:gd name="T7" fmla="*/ 352 h 832"/>
                <a:gd name="T8" fmla="*/ 864 w 1104"/>
                <a:gd name="T9" fmla="*/ 112 h 832"/>
                <a:gd name="T10" fmla="*/ 1008 w 1104"/>
                <a:gd name="T11" fmla="*/ 16 h 832"/>
                <a:gd name="T12" fmla="*/ 1104 w 1104"/>
                <a:gd name="T13" fmla="*/ 16 h 8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832"/>
                <a:gd name="T23" fmla="*/ 1104 w 1104"/>
                <a:gd name="T24" fmla="*/ 832 h 8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832">
                  <a:moveTo>
                    <a:pt x="0" y="832"/>
                  </a:moveTo>
                  <a:cubicBezTo>
                    <a:pt x="124" y="808"/>
                    <a:pt x="248" y="784"/>
                    <a:pt x="336" y="736"/>
                  </a:cubicBezTo>
                  <a:cubicBezTo>
                    <a:pt x="424" y="688"/>
                    <a:pt x="472" y="608"/>
                    <a:pt x="528" y="544"/>
                  </a:cubicBezTo>
                  <a:cubicBezTo>
                    <a:pt x="584" y="480"/>
                    <a:pt x="616" y="424"/>
                    <a:pt x="672" y="352"/>
                  </a:cubicBezTo>
                  <a:cubicBezTo>
                    <a:pt x="728" y="280"/>
                    <a:pt x="808" y="168"/>
                    <a:pt x="864" y="112"/>
                  </a:cubicBezTo>
                  <a:cubicBezTo>
                    <a:pt x="920" y="56"/>
                    <a:pt x="968" y="32"/>
                    <a:pt x="1008" y="16"/>
                  </a:cubicBezTo>
                  <a:cubicBezTo>
                    <a:pt x="1048" y="0"/>
                    <a:pt x="1076" y="8"/>
                    <a:pt x="1104" y="16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196" name="Freeform 22"/>
            <p:cNvSpPr>
              <a:spLocks/>
            </p:cNvSpPr>
            <p:nvPr/>
          </p:nvSpPr>
          <p:spPr bwMode="auto">
            <a:xfrm flipH="1">
              <a:off x="3191" y="673"/>
              <a:ext cx="1104" cy="832"/>
            </a:xfrm>
            <a:custGeom>
              <a:avLst/>
              <a:gdLst>
                <a:gd name="T0" fmla="*/ 0 w 1104"/>
                <a:gd name="T1" fmla="*/ 832 h 832"/>
                <a:gd name="T2" fmla="*/ 336 w 1104"/>
                <a:gd name="T3" fmla="*/ 736 h 832"/>
                <a:gd name="T4" fmla="*/ 528 w 1104"/>
                <a:gd name="T5" fmla="*/ 544 h 832"/>
                <a:gd name="T6" fmla="*/ 672 w 1104"/>
                <a:gd name="T7" fmla="*/ 352 h 832"/>
                <a:gd name="T8" fmla="*/ 864 w 1104"/>
                <a:gd name="T9" fmla="*/ 112 h 832"/>
                <a:gd name="T10" fmla="*/ 1008 w 1104"/>
                <a:gd name="T11" fmla="*/ 16 h 832"/>
                <a:gd name="T12" fmla="*/ 1104 w 1104"/>
                <a:gd name="T13" fmla="*/ 16 h 8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832"/>
                <a:gd name="T23" fmla="*/ 1104 w 1104"/>
                <a:gd name="T24" fmla="*/ 832 h 8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832">
                  <a:moveTo>
                    <a:pt x="0" y="832"/>
                  </a:moveTo>
                  <a:cubicBezTo>
                    <a:pt x="124" y="808"/>
                    <a:pt x="248" y="784"/>
                    <a:pt x="336" y="736"/>
                  </a:cubicBezTo>
                  <a:cubicBezTo>
                    <a:pt x="424" y="688"/>
                    <a:pt x="472" y="608"/>
                    <a:pt x="528" y="544"/>
                  </a:cubicBezTo>
                  <a:cubicBezTo>
                    <a:pt x="584" y="480"/>
                    <a:pt x="616" y="424"/>
                    <a:pt x="672" y="352"/>
                  </a:cubicBezTo>
                  <a:cubicBezTo>
                    <a:pt x="728" y="280"/>
                    <a:pt x="808" y="168"/>
                    <a:pt x="864" y="112"/>
                  </a:cubicBezTo>
                  <a:cubicBezTo>
                    <a:pt x="920" y="56"/>
                    <a:pt x="968" y="32"/>
                    <a:pt x="1008" y="16"/>
                  </a:cubicBezTo>
                  <a:cubicBezTo>
                    <a:pt x="1048" y="0"/>
                    <a:pt x="1076" y="8"/>
                    <a:pt x="1104" y="16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419600" y="4800600"/>
            <a:ext cx="3389313" cy="1322388"/>
            <a:chOff x="2160" y="672"/>
            <a:chExt cx="2135" cy="833"/>
          </a:xfrm>
        </p:grpSpPr>
        <p:sp>
          <p:nvSpPr>
            <p:cNvPr id="7193" name="Freeform 24"/>
            <p:cNvSpPr>
              <a:spLocks/>
            </p:cNvSpPr>
            <p:nvPr/>
          </p:nvSpPr>
          <p:spPr bwMode="auto">
            <a:xfrm>
              <a:off x="2160" y="672"/>
              <a:ext cx="1104" cy="832"/>
            </a:xfrm>
            <a:custGeom>
              <a:avLst/>
              <a:gdLst>
                <a:gd name="T0" fmla="*/ 0 w 1104"/>
                <a:gd name="T1" fmla="*/ 832 h 832"/>
                <a:gd name="T2" fmla="*/ 336 w 1104"/>
                <a:gd name="T3" fmla="*/ 736 h 832"/>
                <a:gd name="T4" fmla="*/ 528 w 1104"/>
                <a:gd name="T5" fmla="*/ 544 h 832"/>
                <a:gd name="T6" fmla="*/ 672 w 1104"/>
                <a:gd name="T7" fmla="*/ 352 h 832"/>
                <a:gd name="T8" fmla="*/ 864 w 1104"/>
                <a:gd name="T9" fmla="*/ 112 h 832"/>
                <a:gd name="T10" fmla="*/ 1008 w 1104"/>
                <a:gd name="T11" fmla="*/ 16 h 832"/>
                <a:gd name="T12" fmla="*/ 1104 w 1104"/>
                <a:gd name="T13" fmla="*/ 16 h 8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832"/>
                <a:gd name="T23" fmla="*/ 1104 w 1104"/>
                <a:gd name="T24" fmla="*/ 832 h 8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832">
                  <a:moveTo>
                    <a:pt x="0" y="832"/>
                  </a:moveTo>
                  <a:cubicBezTo>
                    <a:pt x="124" y="808"/>
                    <a:pt x="248" y="784"/>
                    <a:pt x="336" y="736"/>
                  </a:cubicBezTo>
                  <a:cubicBezTo>
                    <a:pt x="424" y="688"/>
                    <a:pt x="472" y="608"/>
                    <a:pt x="528" y="544"/>
                  </a:cubicBezTo>
                  <a:cubicBezTo>
                    <a:pt x="584" y="480"/>
                    <a:pt x="616" y="424"/>
                    <a:pt x="672" y="352"/>
                  </a:cubicBezTo>
                  <a:cubicBezTo>
                    <a:pt x="728" y="280"/>
                    <a:pt x="808" y="168"/>
                    <a:pt x="864" y="112"/>
                  </a:cubicBezTo>
                  <a:cubicBezTo>
                    <a:pt x="920" y="56"/>
                    <a:pt x="968" y="32"/>
                    <a:pt x="1008" y="16"/>
                  </a:cubicBezTo>
                  <a:cubicBezTo>
                    <a:pt x="1048" y="0"/>
                    <a:pt x="1076" y="8"/>
                    <a:pt x="1104" y="16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194" name="Freeform 25"/>
            <p:cNvSpPr>
              <a:spLocks/>
            </p:cNvSpPr>
            <p:nvPr/>
          </p:nvSpPr>
          <p:spPr bwMode="auto">
            <a:xfrm flipH="1">
              <a:off x="3191" y="673"/>
              <a:ext cx="1104" cy="832"/>
            </a:xfrm>
            <a:custGeom>
              <a:avLst/>
              <a:gdLst>
                <a:gd name="T0" fmla="*/ 0 w 1104"/>
                <a:gd name="T1" fmla="*/ 832 h 832"/>
                <a:gd name="T2" fmla="*/ 336 w 1104"/>
                <a:gd name="T3" fmla="*/ 736 h 832"/>
                <a:gd name="T4" fmla="*/ 528 w 1104"/>
                <a:gd name="T5" fmla="*/ 544 h 832"/>
                <a:gd name="T6" fmla="*/ 672 w 1104"/>
                <a:gd name="T7" fmla="*/ 352 h 832"/>
                <a:gd name="T8" fmla="*/ 864 w 1104"/>
                <a:gd name="T9" fmla="*/ 112 h 832"/>
                <a:gd name="T10" fmla="*/ 1008 w 1104"/>
                <a:gd name="T11" fmla="*/ 16 h 832"/>
                <a:gd name="T12" fmla="*/ 1104 w 1104"/>
                <a:gd name="T13" fmla="*/ 16 h 8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832"/>
                <a:gd name="T23" fmla="*/ 1104 w 1104"/>
                <a:gd name="T24" fmla="*/ 832 h 8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832">
                  <a:moveTo>
                    <a:pt x="0" y="832"/>
                  </a:moveTo>
                  <a:cubicBezTo>
                    <a:pt x="124" y="808"/>
                    <a:pt x="248" y="784"/>
                    <a:pt x="336" y="736"/>
                  </a:cubicBezTo>
                  <a:cubicBezTo>
                    <a:pt x="424" y="688"/>
                    <a:pt x="472" y="608"/>
                    <a:pt x="528" y="544"/>
                  </a:cubicBezTo>
                  <a:cubicBezTo>
                    <a:pt x="584" y="480"/>
                    <a:pt x="616" y="424"/>
                    <a:pt x="672" y="352"/>
                  </a:cubicBezTo>
                  <a:cubicBezTo>
                    <a:pt x="728" y="280"/>
                    <a:pt x="808" y="168"/>
                    <a:pt x="864" y="112"/>
                  </a:cubicBezTo>
                  <a:cubicBezTo>
                    <a:pt x="920" y="56"/>
                    <a:pt x="968" y="32"/>
                    <a:pt x="1008" y="16"/>
                  </a:cubicBezTo>
                  <a:cubicBezTo>
                    <a:pt x="1048" y="0"/>
                    <a:pt x="1076" y="8"/>
                    <a:pt x="1104" y="16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657600" y="4814888"/>
            <a:ext cx="3389313" cy="1322387"/>
            <a:chOff x="2160" y="672"/>
            <a:chExt cx="2135" cy="833"/>
          </a:xfrm>
        </p:grpSpPr>
        <p:sp>
          <p:nvSpPr>
            <p:cNvPr id="7191" name="Freeform 27"/>
            <p:cNvSpPr>
              <a:spLocks/>
            </p:cNvSpPr>
            <p:nvPr/>
          </p:nvSpPr>
          <p:spPr bwMode="auto">
            <a:xfrm>
              <a:off x="2160" y="672"/>
              <a:ext cx="1104" cy="832"/>
            </a:xfrm>
            <a:custGeom>
              <a:avLst/>
              <a:gdLst>
                <a:gd name="T0" fmla="*/ 0 w 1104"/>
                <a:gd name="T1" fmla="*/ 832 h 832"/>
                <a:gd name="T2" fmla="*/ 336 w 1104"/>
                <a:gd name="T3" fmla="*/ 736 h 832"/>
                <a:gd name="T4" fmla="*/ 528 w 1104"/>
                <a:gd name="T5" fmla="*/ 544 h 832"/>
                <a:gd name="T6" fmla="*/ 672 w 1104"/>
                <a:gd name="T7" fmla="*/ 352 h 832"/>
                <a:gd name="T8" fmla="*/ 864 w 1104"/>
                <a:gd name="T9" fmla="*/ 112 h 832"/>
                <a:gd name="T10" fmla="*/ 1008 w 1104"/>
                <a:gd name="T11" fmla="*/ 16 h 832"/>
                <a:gd name="T12" fmla="*/ 1104 w 1104"/>
                <a:gd name="T13" fmla="*/ 16 h 8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832"/>
                <a:gd name="T23" fmla="*/ 1104 w 1104"/>
                <a:gd name="T24" fmla="*/ 832 h 8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832">
                  <a:moveTo>
                    <a:pt x="0" y="832"/>
                  </a:moveTo>
                  <a:cubicBezTo>
                    <a:pt x="124" y="808"/>
                    <a:pt x="248" y="784"/>
                    <a:pt x="336" y="736"/>
                  </a:cubicBezTo>
                  <a:cubicBezTo>
                    <a:pt x="424" y="688"/>
                    <a:pt x="472" y="608"/>
                    <a:pt x="528" y="544"/>
                  </a:cubicBezTo>
                  <a:cubicBezTo>
                    <a:pt x="584" y="480"/>
                    <a:pt x="616" y="424"/>
                    <a:pt x="672" y="352"/>
                  </a:cubicBezTo>
                  <a:cubicBezTo>
                    <a:pt x="728" y="280"/>
                    <a:pt x="808" y="168"/>
                    <a:pt x="864" y="112"/>
                  </a:cubicBezTo>
                  <a:cubicBezTo>
                    <a:pt x="920" y="56"/>
                    <a:pt x="968" y="32"/>
                    <a:pt x="1008" y="16"/>
                  </a:cubicBezTo>
                  <a:cubicBezTo>
                    <a:pt x="1048" y="0"/>
                    <a:pt x="1076" y="8"/>
                    <a:pt x="1104" y="1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192" name="Freeform 28"/>
            <p:cNvSpPr>
              <a:spLocks/>
            </p:cNvSpPr>
            <p:nvPr/>
          </p:nvSpPr>
          <p:spPr bwMode="auto">
            <a:xfrm flipH="1">
              <a:off x="3191" y="673"/>
              <a:ext cx="1104" cy="832"/>
            </a:xfrm>
            <a:custGeom>
              <a:avLst/>
              <a:gdLst>
                <a:gd name="T0" fmla="*/ 0 w 1104"/>
                <a:gd name="T1" fmla="*/ 832 h 832"/>
                <a:gd name="T2" fmla="*/ 336 w 1104"/>
                <a:gd name="T3" fmla="*/ 736 h 832"/>
                <a:gd name="T4" fmla="*/ 528 w 1104"/>
                <a:gd name="T5" fmla="*/ 544 h 832"/>
                <a:gd name="T6" fmla="*/ 672 w 1104"/>
                <a:gd name="T7" fmla="*/ 352 h 832"/>
                <a:gd name="T8" fmla="*/ 864 w 1104"/>
                <a:gd name="T9" fmla="*/ 112 h 832"/>
                <a:gd name="T10" fmla="*/ 1008 w 1104"/>
                <a:gd name="T11" fmla="*/ 16 h 832"/>
                <a:gd name="T12" fmla="*/ 1104 w 1104"/>
                <a:gd name="T13" fmla="*/ 16 h 8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832"/>
                <a:gd name="T23" fmla="*/ 1104 w 1104"/>
                <a:gd name="T24" fmla="*/ 832 h 8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832">
                  <a:moveTo>
                    <a:pt x="0" y="832"/>
                  </a:moveTo>
                  <a:cubicBezTo>
                    <a:pt x="124" y="808"/>
                    <a:pt x="248" y="784"/>
                    <a:pt x="336" y="736"/>
                  </a:cubicBezTo>
                  <a:cubicBezTo>
                    <a:pt x="424" y="688"/>
                    <a:pt x="472" y="608"/>
                    <a:pt x="528" y="544"/>
                  </a:cubicBezTo>
                  <a:cubicBezTo>
                    <a:pt x="584" y="480"/>
                    <a:pt x="616" y="424"/>
                    <a:pt x="672" y="352"/>
                  </a:cubicBezTo>
                  <a:cubicBezTo>
                    <a:pt x="728" y="280"/>
                    <a:pt x="808" y="168"/>
                    <a:pt x="864" y="112"/>
                  </a:cubicBezTo>
                  <a:cubicBezTo>
                    <a:pt x="920" y="56"/>
                    <a:pt x="968" y="32"/>
                    <a:pt x="1008" y="16"/>
                  </a:cubicBezTo>
                  <a:cubicBezTo>
                    <a:pt x="1048" y="0"/>
                    <a:pt x="1076" y="8"/>
                    <a:pt x="1104" y="1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7185" name="Line 29"/>
          <p:cNvSpPr>
            <a:spLocks noChangeShapeType="1"/>
          </p:cNvSpPr>
          <p:nvPr/>
        </p:nvSpPr>
        <p:spPr bwMode="auto">
          <a:xfrm>
            <a:off x="3560763" y="6151563"/>
            <a:ext cx="510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1710" name="Text Box 30"/>
          <p:cNvSpPr txBox="1">
            <a:spLocks noChangeArrowheads="1"/>
          </p:cNvSpPr>
          <p:nvPr/>
        </p:nvSpPr>
        <p:spPr bwMode="auto">
          <a:xfrm>
            <a:off x="4876800" y="4419600"/>
            <a:ext cx="79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en-US" sz="2000">
                <a:solidFill>
                  <a:schemeClr val="accent2"/>
                </a:solidFill>
                <a:latin typeface="Arial Narrow" pitchFamily="34" charset="0"/>
              </a:rPr>
              <a:t> = 10</a:t>
            </a:r>
          </a:p>
        </p:txBody>
      </p:sp>
      <p:sp>
        <p:nvSpPr>
          <p:cNvPr id="71711" name="Text Box 31"/>
          <p:cNvSpPr txBox="1">
            <a:spLocks noChangeArrowheads="1"/>
          </p:cNvSpPr>
          <p:nvPr/>
        </p:nvSpPr>
        <p:spPr bwMode="auto">
          <a:xfrm>
            <a:off x="5715000" y="4419600"/>
            <a:ext cx="79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FF00FF"/>
                </a:solidFill>
                <a:latin typeface="Symbol" pitchFamily="18" charset="2"/>
              </a:rPr>
              <a:t>m</a:t>
            </a:r>
            <a:r>
              <a:rPr lang="en-US" sz="2000">
                <a:solidFill>
                  <a:srgbClr val="FF00FF"/>
                </a:solidFill>
                <a:latin typeface="Arial Narrow" pitchFamily="34" charset="0"/>
              </a:rPr>
              <a:t> = 11</a:t>
            </a:r>
          </a:p>
        </p:txBody>
      </p:sp>
      <p:sp>
        <p:nvSpPr>
          <p:cNvPr id="71712" name="Text Box 32"/>
          <p:cNvSpPr txBox="1">
            <a:spLocks noChangeArrowheads="1"/>
          </p:cNvSpPr>
          <p:nvPr/>
        </p:nvSpPr>
        <p:spPr bwMode="auto">
          <a:xfrm>
            <a:off x="6440488" y="4419600"/>
            <a:ext cx="798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000">
                <a:solidFill>
                  <a:srgbClr val="FFFF00"/>
                </a:solidFill>
                <a:latin typeface="Arial Narrow" pitchFamily="34" charset="0"/>
              </a:rPr>
              <a:t> = 12</a:t>
            </a:r>
          </a:p>
        </p:txBody>
      </p:sp>
      <p:sp>
        <p:nvSpPr>
          <p:cNvPr id="71713" name="Line 33"/>
          <p:cNvSpPr>
            <a:spLocks noChangeShapeType="1"/>
          </p:cNvSpPr>
          <p:nvPr/>
        </p:nvSpPr>
        <p:spPr bwMode="auto">
          <a:xfrm>
            <a:off x="4246563" y="261937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190" name="Text Box 34"/>
          <p:cNvSpPr txBox="1">
            <a:spLocks noChangeArrowheads="1"/>
          </p:cNvSpPr>
          <p:nvPr/>
        </p:nvSpPr>
        <p:spPr bwMode="auto">
          <a:xfrm>
            <a:off x="3276600" y="4038600"/>
            <a:ext cx="5307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</a:rPr>
              <a:t>How does the expected value affect the location of f(x)?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7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7" grpId="0" animBg="1" autoUpdateAnimBg="0"/>
      <p:bldP spid="71698" grpId="0" animBg="1" autoUpdateAnimBg="0"/>
      <p:bldP spid="71699" grpId="0" animBg="1" autoUpdateAnimBg="0"/>
      <p:bldP spid="71710" grpId="0" autoUpdateAnimBg="0"/>
      <p:bldP spid="71711" grpId="0" autoUpdateAnimBg="0"/>
      <p:bldP spid="71712" grpId="0" autoUpdateAnimBg="0"/>
      <p:bldP spid="7171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dirty="0">
                <a:solidFill>
                  <a:srgbClr val="002060"/>
                </a:solidFill>
                <a:ea typeface="SimSun" pitchFamily="2" charset="-122"/>
              </a:rPr>
              <a:t>Statistical Measures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002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  <a:noFill/>
          <a:ln/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  <a:ea typeface="SimSun" pitchFamily="2" charset="-122"/>
              </a:rPr>
              <a:t>Statistical Measures</a:t>
            </a:r>
            <a:endParaRPr lang="en-US" altLang="zh-CN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752600"/>
            <a:ext cx="7772400" cy="47244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>
                <a:ea typeface="SimSun" pitchFamily="2" charset="-122"/>
              </a:rPr>
              <a:t>Center of the data</a:t>
            </a:r>
          </a:p>
          <a:p>
            <a:pPr lvl="1">
              <a:lnSpc>
                <a:spcPct val="90000"/>
              </a:lnSpc>
            </a:pPr>
            <a:r>
              <a:rPr lang="en-US" altLang="zh-CN" sz="2800" dirty="0" smtClean="0">
                <a:ea typeface="SimSun" pitchFamily="2" charset="-122"/>
              </a:rPr>
              <a:t>Mean</a:t>
            </a:r>
            <a:endParaRPr lang="en-US" altLang="zh-CN" sz="2800" dirty="0">
              <a:ea typeface="SimSun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800" dirty="0" smtClean="0">
                <a:ea typeface="SimSun" pitchFamily="2" charset="-122"/>
              </a:rPr>
              <a:t>Median</a:t>
            </a:r>
            <a:endParaRPr lang="en-US" altLang="zh-CN" sz="2800" dirty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ea typeface="SimSun" pitchFamily="2" charset="-122"/>
              </a:rPr>
              <a:t>Variation</a:t>
            </a:r>
          </a:p>
          <a:p>
            <a:pPr lvl="1">
              <a:lnSpc>
                <a:spcPct val="90000"/>
              </a:lnSpc>
            </a:pPr>
            <a:r>
              <a:rPr lang="en-US" altLang="zh-CN" sz="2800" dirty="0" smtClean="0">
                <a:ea typeface="SimSun" pitchFamily="2" charset="-122"/>
              </a:rPr>
              <a:t>Range </a:t>
            </a:r>
            <a:endParaRPr lang="en-US" altLang="zh-CN" sz="2800" dirty="0">
              <a:ea typeface="SimSun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800" dirty="0" smtClean="0">
                <a:ea typeface="SimSun" pitchFamily="2" charset="-122"/>
              </a:rPr>
              <a:t>Quartiles </a:t>
            </a:r>
          </a:p>
          <a:p>
            <a:pPr lvl="1">
              <a:lnSpc>
                <a:spcPct val="90000"/>
              </a:lnSpc>
            </a:pPr>
            <a:r>
              <a:rPr lang="en-US" altLang="zh-CN" sz="2800" dirty="0" smtClean="0">
                <a:ea typeface="SimSun" pitchFamily="2" charset="-122"/>
              </a:rPr>
              <a:t>Variance</a:t>
            </a:r>
            <a:endParaRPr lang="en-US" altLang="zh-CN" sz="2800" dirty="0">
              <a:ea typeface="SimSun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800" dirty="0" smtClean="0">
                <a:ea typeface="SimSun" pitchFamily="2" charset="-122"/>
              </a:rPr>
              <a:t>Standard Deviation</a:t>
            </a:r>
          </a:p>
          <a:p>
            <a:pPr lvl="1">
              <a:lnSpc>
                <a:spcPct val="90000"/>
              </a:lnSpc>
            </a:pPr>
            <a:r>
              <a:rPr lang="en-IN" altLang="zh-CN" sz="2800" dirty="0" smtClean="0">
                <a:ea typeface="SimSun" pitchFamily="2" charset="-122"/>
              </a:rPr>
              <a:t>Covariance</a:t>
            </a:r>
          </a:p>
          <a:p>
            <a:pPr lvl="1">
              <a:lnSpc>
                <a:spcPct val="90000"/>
              </a:lnSpc>
            </a:pPr>
            <a:r>
              <a:rPr lang="en-IN" altLang="zh-CN" sz="2800" dirty="0" smtClean="0">
                <a:ea typeface="SimSun" pitchFamily="2" charset="-122"/>
              </a:rPr>
              <a:t>Correlation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7772400" cy="1143000"/>
          </a:xfrm>
          <a:noFill/>
          <a:ln/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Mean or </a:t>
            </a:r>
            <a:r>
              <a:rPr lang="en-US" altLang="zh-CN" dirty="0" smtClean="0">
                <a:solidFill>
                  <a:srgbClr val="002060"/>
                </a:solidFill>
                <a:ea typeface="SimSun" pitchFamily="2" charset="-122"/>
              </a:rPr>
              <a:t>Average or Expectation</a:t>
            </a:r>
            <a:endParaRPr lang="en-US" altLang="zh-CN" dirty="0">
              <a:solidFill>
                <a:srgbClr val="002060"/>
              </a:solidFill>
              <a:ea typeface="SimSun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11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714500"/>
                <a:ext cx="7772400" cy="4152900"/>
              </a:xfrm>
              <a:noFill/>
              <a:ln/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>
                    <a:ea typeface="SimSun" pitchFamily="2" charset="-122"/>
                  </a:rPr>
                  <a:t>Traditional </a:t>
                </a:r>
                <a:r>
                  <a:rPr lang="en-US" altLang="zh-CN" sz="2800" dirty="0">
                    <a:ea typeface="SimSun" pitchFamily="2" charset="-122"/>
                  </a:rPr>
                  <a:t>measure of center</a:t>
                </a:r>
              </a:p>
              <a:p>
                <a:r>
                  <a:rPr lang="en-US" altLang="zh-CN" sz="2800" dirty="0">
                    <a:ea typeface="SimSun" pitchFamily="2" charset="-122"/>
                  </a:rPr>
                  <a:t>Sum the </a:t>
                </a:r>
                <a:r>
                  <a:rPr lang="en-US" altLang="zh-CN" sz="2800" dirty="0" smtClean="0">
                    <a:ea typeface="SimSun" pitchFamily="2" charset="-122"/>
                  </a:rPr>
                  <a:t>values </a:t>
                </a:r>
                <a:r>
                  <a:rPr lang="en-US" altLang="zh-CN" sz="2800" dirty="0">
                    <a:ea typeface="SimSun" pitchFamily="2" charset="-122"/>
                  </a:rPr>
                  <a:t>and divide by the number of </a:t>
                </a:r>
                <a:r>
                  <a:rPr lang="en-US" altLang="zh-CN" sz="2800" dirty="0" smtClean="0">
                    <a:ea typeface="SimSun" pitchFamily="2" charset="-122"/>
                  </a:rPr>
                  <a:t>values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altLang="zh-CN" sz="2800" i="1">
                          <a:latin typeface="Cambria Math"/>
                          <a:ea typeface="SimSun" pitchFamily="2" charset="-122"/>
                        </a:rPr>
                        <m:t>𝐸</m:t>
                      </m:r>
                      <m:r>
                        <a:rPr lang="en-IN" altLang="zh-CN" sz="2800" i="1">
                          <a:latin typeface="Cambria Math"/>
                          <a:ea typeface="SimSun" pitchFamily="2" charset="-122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</m:ctrlPr>
                        </m:accPr>
                        <m:e>
                          <m: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  <m:t>𝑥</m:t>
                          </m:r>
                        </m:e>
                      </m:acc>
                      <m:r>
                        <a:rPr lang="en-IN" altLang="zh-CN" sz="2800" i="1">
                          <a:latin typeface="Cambria Math"/>
                          <a:ea typeface="SimSun" pitchFamily="2" charset="-122"/>
                        </a:rPr>
                        <m:t>)=</m:t>
                      </m:r>
                      <m:f>
                        <m:fPr>
                          <m:ctrlP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</m:ctrlPr>
                        </m:fPr>
                        <m:num>
                          <m: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  <m:t>1</m:t>
                          </m:r>
                        </m:num>
                        <m:den>
                          <m: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altLang="zh-CN" sz="2800" i="1">
                          <a:latin typeface="Cambria Math"/>
                          <a:ea typeface="SimSun" pitchFamily="2" charset="-122"/>
                        </a:rPr>
                        <m:t>=</m:t>
                      </m:r>
                      <m:f>
                        <m:fPr>
                          <m:ctrlP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</m:ctrlPr>
                        </m:fPr>
                        <m:num>
                          <m: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  <m:t>1</m:t>
                          </m:r>
                        </m:num>
                        <m:den>
                          <m: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  <m:t>𝑖</m:t>
                          </m:r>
                          <m: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  <m:t>=1</m:t>
                          </m:r>
                        </m:sub>
                        <m:sup>
                          <m: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800" dirty="0">
                  <a:ea typeface="SimSun" pitchFamily="2" charset="-122"/>
                </a:endParaRPr>
              </a:p>
              <a:p>
                <a:r>
                  <a:rPr lang="en-IN" altLang="zh-CN" sz="2800" dirty="0" smtClean="0">
                    <a:ea typeface="SimSun" pitchFamily="2" charset="-122"/>
                  </a:rPr>
                  <a:t>In general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altLang="zh-CN" sz="2800" i="1">
                          <a:latin typeface="Cambria Math"/>
                          <a:ea typeface="SimSun" pitchFamily="2" charset="-122"/>
                        </a:rPr>
                        <m:t>𝐸</m:t>
                      </m:r>
                      <m:r>
                        <a:rPr lang="en-IN" altLang="zh-CN" sz="2800" i="1">
                          <a:latin typeface="Cambria Math"/>
                          <a:ea typeface="SimSun" pitchFamily="2" charset="-122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</m:ctrlPr>
                        </m:accPr>
                        <m:e>
                          <m: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  <m:t>𝑥</m:t>
                          </m:r>
                        </m:e>
                      </m:acc>
                      <m:r>
                        <a:rPr lang="en-IN" altLang="zh-CN" sz="2800" i="1">
                          <a:latin typeface="Cambria Math"/>
                          <a:ea typeface="SimSun" pitchFamily="2" charset="-122"/>
                        </a:rPr>
                        <m:t>)=</m:t>
                      </m:r>
                      <m:d>
                        <m:dPr>
                          <m:ctrlP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altLang="zh-CN" sz="2800" i="1" smtClean="0">
                                  <a:latin typeface="Cambria Math"/>
                                  <a:ea typeface="SimSun" pitchFamily="2" charset="-122"/>
                                </a:rPr>
                              </m:ctrlPr>
                            </m:sSubPr>
                            <m:e>
                              <m:r>
                                <a:rPr lang="en-IN" altLang="zh-CN" sz="2800" b="0" i="1" smtClean="0">
                                  <a:latin typeface="Cambria Math"/>
                                  <a:ea typeface="SimSun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altLang="zh-CN" sz="2800" b="0" i="1" smtClean="0">
                                  <a:latin typeface="Cambria Math"/>
                                  <a:ea typeface="SimSun" pitchFamily="2" charset="-12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</m:ctrlPr>
                            </m:sSubPr>
                            <m:e>
                              <m: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altLang="zh-CN" sz="2800" b="0" i="1" smtClean="0">
                                  <a:latin typeface="Cambria Math"/>
                                  <a:ea typeface="SimSun" pitchFamily="2" charset="-122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altLang="zh-CN" sz="2800" b="0" i="1" smtClean="0">
                                      <a:latin typeface="Cambria Math"/>
                                      <a:ea typeface="SimSun" pitchFamily="2" charset="-122"/>
                                    </a:rPr>
                                    <m:t>𝑛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altLang="zh-CN" sz="2800" i="1">
                          <a:latin typeface="Cambria Math"/>
                          <a:ea typeface="SimSun" pitchFamily="2" charset="-12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  <m:t>𝑖</m:t>
                          </m:r>
                          <m: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  <m:t>=1</m:t>
                          </m:r>
                        </m:sub>
                        <m:sup>
                          <m:r>
                            <a:rPr lang="en-IN" altLang="zh-CN" sz="2800" i="1">
                              <a:latin typeface="Cambria Math"/>
                              <a:ea typeface="SimSun" pitchFamily="2" charset="-12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altLang="zh-CN" sz="2800" b="0" i="1" smtClean="0">
                                      <a:latin typeface="Cambria Math"/>
                                      <a:ea typeface="SimSun" pitchFamily="2" charset="-122"/>
                                    </a:rPr>
                                    <m:t>𝑖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IN" altLang="zh-CN" sz="2800" i="1">
                                      <a:latin typeface="Cambria Math"/>
                                      <a:ea typeface="SimSun" pitchFamily="2" charset="-122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altLang="zh-CN" sz="2800" i="1">
                                  <a:latin typeface="Cambria Math"/>
                                  <a:ea typeface="SimSun" pitchFamily="2" charset="-12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800" dirty="0">
                  <a:ea typeface="SimSun" pitchFamily="2" charset="-122"/>
                </a:endParaRPr>
              </a:p>
              <a:p>
                <a:endParaRPr lang="en-IN" altLang="zh-CN" sz="2800" dirty="0" smtClean="0">
                  <a:ea typeface="SimSun" pitchFamily="2" charset="-122"/>
                </a:endParaRPr>
              </a:p>
              <a:p>
                <a:endParaRPr lang="en-IN" altLang="zh-CN" sz="2800" dirty="0">
                  <a:ea typeface="SimSun" pitchFamily="2" charset="-122"/>
                </a:endParaRPr>
              </a:p>
              <a:p>
                <a:endParaRPr lang="en-IN" altLang="zh-CN" sz="2800" dirty="0" smtClean="0">
                  <a:ea typeface="SimSun" pitchFamily="2" charset="-122"/>
                </a:endParaRPr>
              </a:p>
            </p:txBody>
          </p:sp>
        </mc:Choice>
        <mc:Fallback xmlns="">
          <p:sp>
            <p:nvSpPr>
              <p:cNvPr id="221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714500"/>
                <a:ext cx="7772400" cy="4152900"/>
              </a:xfrm>
              <a:blipFill rotWithShape="1">
                <a:blip r:embed="rId3" cstate="print"/>
                <a:stretch>
                  <a:fillRect l="-863" t="-146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Mean or Average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18071"/>
            <a:ext cx="5867400" cy="44017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0" y="19050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(5,6)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480060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(1,2)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1741" y="304800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(3,4)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50620" y="481692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427886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(2,1)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0" y="481226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(3,1)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0" y="419100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(4,2)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9741" y="304800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(2,4)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4000" y="365760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(5,3)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5741" y="297180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(5,5)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6000" y="243840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(6,5)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648200" y="2678668"/>
            <a:ext cx="4284489" cy="1207532"/>
            <a:chOff x="4648200" y="2678668"/>
            <a:chExt cx="4284489" cy="1207532"/>
          </a:xfrm>
        </p:grpSpPr>
        <p:grpSp>
          <p:nvGrpSpPr>
            <p:cNvPr id="11" name="Group 10"/>
            <p:cNvGrpSpPr/>
            <p:nvPr/>
          </p:nvGrpSpPr>
          <p:grpSpPr>
            <a:xfrm>
              <a:off x="4648200" y="2678668"/>
              <a:ext cx="3810000" cy="1207532"/>
              <a:chOff x="4648200" y="2678668"/>
              <a:chExt cx="3810000" cy="1207532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H="1">
                <a:off x="4648200" y="2895600"/>
                <a:ext cx="3200400" cy="990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811869" y="267866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Mean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7343792" y="3048000"/>
              <a:ext cx="15888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(3.3636,3.0909)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52400" y="1927376"/>
                <a:ext cx="1219200" cy="3278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dirty="0" smtClean="0"/>
                  <a:t>[(1,2)+</a:t>
                </a:r>
                <a:endParaRPr lang="en-US" dirty="0"/>
              </a:p>
              <a:p>
                <a:r>
                  <a:rPr lang="en-US" dirty="0" smtClean="0"/>
                  <a:t>     (3,4)+</a:t>
                </a:r>
                <a:endParaRPr lang="en-US" dirty="0"/>
              </a:p>
              <a:p>
                <a:r>
                  <a:rPr lang="en-US" dirty="0" smtClean="0"/>
                  <a:t>     (5,6)+</a:t>
                </a:r>
                <a:endParaRPr lang="en-US" dirty="0"/>
              </a:p>
              <a:p>
                <a:r>
                  <a:rPr lang="en-US" dirty="0" smtClean="0"/>
                  <a:t>     (2,4)+</a:t>
                </a:r>
                <a:endParaRPr lang="en-US" dirty="0"/>
              </a:p>
              <a:p>
                <a:r>
                  <a:rPr lang="en-US" dirty="0" smtClean="0"/>
                  <a:t>     (1,1)+</a:t>
                </a:r>
                <a:endParaRPr lang="en-US" dirty="0"/>
              </a:p>
              <a:p>
                <a:r>
                  <a:rPr lang="en-US" dirty="0" smtClean="0"/>
                  <a:t>     (4,2)+</a:t>
                </a:r>
                <a:endParaRPr lang="en-US" dirty="0"/>
              </a:p>
              <a:p>
                <a:r>
                  <a:rPr lang="en-US" dirty="0" smtClean="0"/>
                  <a:t>     (6,5)+</a:t>
                </a:r>
                <a:endParaRPr lang="en-US" dirty="0"/>
              </a:p>
              <a:p>
                <a:r>
                  <a:rPr lang="en-US" dirty="0" smtClean="0"/>
                  <a:t>     (3,1)+</a:t>
                </a:r>
                <a:endParaRPr lang="en-US" dirty="0"/>
              </a:p>
              <a:p>
                <a:r>
                  <a:rPr lang="en-US" dirty="0" smtClean="0"/>
                  <a:t>     (2,1)+</a:t>
                </a:r>
                <a:endParaRPr lang="en-US" dirty="0"/>
              </a:p>
              <a:p>
                <a:r>
                  <a:rPr lang="en-US" dirty="0" smtClean="0"/>
                  <a:t>     (5,3)+</a:t>
                </a:r>
                <a:endParaRPr lang="en-US" dirty="0"/>
              </a:p>
              <a:p>
                <a:r>
                  <a:rPr lang="en-US" dirty="0" smtClean="0"/>
                  <a:t>     (5,5)]</a:t>
                </a:r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27376"/>
                <a:ext cx="1219200" cy="327852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19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7772400" cy="1143000"/>
          </a:xfrm>
          <a:noFill/>
          <a:ln/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Median (</a:t>
            </a:r>
            <a:r>
              <a:rPr lang="en-US" altLang="zh-CN" i="1" dirty="0">
                <a:solidFill>
                  <a:srgbClr val="002060"/>
                </a:solidFill>
                <a:ea typeface="SimSun" pitchFamily="2" charset="-122"/>
              </a:rPr>
              <a:t>M</a:t>
            </a:r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)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01000" cy="4495800"/>
          </a:xfrm>
          <a:noFill/>
          <a:ln/>
        </p:spPr>
        <p:txBody>
          <a:bodyPr>
            <a:normAutofit/>
          </a:bodyPr>
          <a:lstStyle/>
          <a:p>
            <a:r>
              <a:rPr lang="en-US" altLang="zh-CN" sz="2800" dirty="0">
                <a:ea typeface="SimSun" pitchFamily="2" charset="-122"/>
              </a:rPr>
              <a:t>A </a:t>
            </a:r>
            <a:r>
              <a:rPr lang="en-US" altLang="zh-CN" sz="2800" i="1" u="sng" dirty="0">
                <a:ea typeface="SimSun" pitchFamily="2" charset="-122"/>
              </a:rPr>
              <a:t>resistant measure</a:t>
            </a:r>
            <a:r>
              <a:rPr lang="en-US" altLang="zh-CN" sz="2800" dirty="0">
                <a:ea typeface="SimSun" pitchFamily="2" charset="-122"/>
              </a:rPr>
              <a:t> of the data’s center</a:t>
            </a:r>
          </a:p>
          <a:p>
            <a:r>
              <a:rPr lang="en-US" altLang="zh-CN" sz="2800" dirty="0">
                <a:ea typeface="SimSun" pitchFamily="2" charset="-122"/>
              </a:rPr>
              <a:t>At least half of the </a:t>
            </a:r>
            <a:r>
              <a:rPr lang="en-US" altLang="zh-CN" sz="2800" b="1" i="1" dirty="0">
                <a:solidFill>
                  <a:schemeClr val="accent2"/>
                </a:solidFill>
                <a:ea typeface="SimSun" pitchFamily="2" charset="-122"/>
              </a:rPr>
              <a:t>ordered</a:t>
            </a:r>
            <a:r>
              <a:rPr lang="en-US" altLang="zh-CN" sz="2800" dirty="0">
                <a:solidFill>
                  <a:schemeClr val="accent2"/>
                </a:solidFill>
                <a:ea typeface="SimSun" pitchFamily="2" charset="-122"/>
              </a:rPr>
              <a:t> </a:t>
            </a:r>
            <a:r>
              <a:rPr lang="en-US" altLang="zh-CN" sz="2800" dirty="0">
                <a:ea typeface="SimSun" pitchFamily="2" charset="-122"/>
              </a:rPr>
              <a:t>values are less than or equal to the median value</a:t>
            </a:r>
          </a:p>
          <a:p>
            <a:r>
              <a:rPr lang="en-US" altLang="zh-CN" sz="2800" dirty="0">
                <a:ea typeface="SimSun" pitchFamily="2" charset="-122"/>
              </a:rPr>
              <a:t>At least half of the </a:t>
            </a:r>
            <a:r>
              <a:rPr lang="en-US" altLang="zh-CN" sz="2800" b="1" i="1" dirty="0">
                <a:solidFill>
                  <a:schemeClr val="accent2"/>
                </a:solidFill>
                <a:ea typeface="SimSun" pitchFamily="2" charset="-122"/>
              </a:rPr>
              <a:t>ordered</a:t>
            </a:r>
            <a:r>
              <a:rPr lang="en-US" altLang="zh-CN" sz="2800" dirty="0">
                <a:solidFill>
                  <a:schemeClr val="accent2"/>
                </a:solidFill>
                <a:ea typeface="SimSun" pitchFamily="2" charset="-122"/>
              </a:rPr>
              <a:t> </a:t>
            </a:r>
            <a:r>
              <a:rPr lang="en-US" altLang="zh-CN" sz="2800" dirty="0">
                <a:ea typeface="SimSun" pitchFamily="2" charset="-122"/>
              </a:rPr>
              <a:t>values are greater than or equal to the median value</a:t>
            </a:r>
          </a:p>
          <a:p>
            <a:r>
              <a:rPr lang="en-US" altLang="zh-CN" sz="2800" dirty="0">
                <a:ea typeface="SimSun" pitchFamily="2" charset="-122"/>
              </a:rPr>
              <a:t>If </a:t>
            </a:r>
            <a:r>
              <a:rPr lang="en-US" altLang="zh-CN" sz="2800" i="1" dirty="0">
                <a:ea typeface="SimSun" pitchFamily="2" charset="-122"/>
              </a:rPr>
              <a:t>n</a:t>
            </a:r>
            <a:r>
              <a:rPr lang="en-US" altLang="zh-CN" sz="2800" dirty="0">
                <a:ea typeface="SimSun" pitchFamily="2" charset="-122"/>
              </a:rPr>
              <a:t> is </a:t>
            </a:r>
            <a:r>
              <a:rPr lang="en-US" altLang="zh-CN" sz="2800" u="sng" dirty="0">
                <a:ea typeface="SimSun" pitchFamily="2" charset="-122"/>
              </a:rPr>
              <a:t>odd</a:t>
            </a:r>
            <a:r>
              <a:rPr lang="en-US" altLang="zh-CN" sz="2800" dirty="0">
                <a:ea typeface="SimSun" pitchFamily="2" charset="-122"/>
              </a:rPr>
              <a:t>, the median is the middle ordered value </a:t>
            </a:r>
          </a:p>
          <a:p>
            <a:r>
              <a:rPr lang="en-US" altLang="zh-CN" sz="2800" dirty="0">
                <a:ea typeface="SimSun" pitchFamily="2" charset="-122"/>
              </a:rPr>
              <a:t>If </a:t>
            </a:r>
            <a:r>
              <a:rPr lang="en-US" altLang="zh-CN" sz="2800" i="1" dirty="0">
                <a:ea typeface="SimSun" pitchFamily="2" charset="-122"/>
              </a:rPr>
              <a:t>n</a:t>
            </a:r>
            <a:r>
              <a:rPr lang="en-US" altLang="zh-CN" sz="2800" dirty="0">
                <a:ea typeface="SimSun" pitchFamily="2" charset="-122"/>
              </a:rPr>
              <a:t> is </a:t>
            </a:r>
            <a:r>
              <a:rPr lang="en-US" altLang="zh-CN" sz="2800" u="sng" dirty="0">
                <a:ea typeface="SimSun" pitchFamily="2" charset="-122"/>
              </a:rPr>
              <a:t>even</a:t>
            </a:r>
            <a:r>
              <a:rPr lang="en-US" altLang="zh-CN" sz="2800" dirty="0">
                <a:ea typeface="SimSun" pitchFamily="2" charset="-122"/>
              </a:rPr>
              <a:t>, the median is the average of the two middle ordered values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uiExpand="1" build="p" bldLvl="2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219200"/>
          </a:xfrm>
          <a:noFill/>
          <a:ln/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Median (</a:t>
            </a:r>
            <a:r>
              <a:rPr lang="en-US" altLang="zh-CN" i="1" dirty="0">
                <a:solidFill>
                  <a:srgbClr val="002060"/>
                </a:solidFill>
                <a:ea typeface="SimSun" pitchFamily="2" charset="-122"/>
              </a:rPr>
              <a:t>M</a:t>
            </a:r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)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14500"/>
            <a:ext cx="7543800" cy="3543300"/>
          </a:xfrm>
          <a:noFill/>
          <a:ln/>
        </p:spPr>
        <p:txBody>
          <a:bodyPr/>
          <a:lstStyle/>
          <a:p>
            <a:pPr marL="0" indent="0"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zh-CN" dirty="0">
                <a:ea typeface="SimSun" pitchFamily="2" charset="-122"/>
              </a:rPr>
              <a:t>Location of the median:  </a:t>
            </a:r>
            <a:r>
              <a:rPr lang="en-US" altLang="zh-CN" i="1" dirty="0">
                <a:solidFill>
                  <a:srgbClr val="C00000"/>
                </a:solidFill>
                <a:ea typeface="SimSun" pitchFamily="2" charset="-122"/>
              </a:rPr>
              <a:t>L(M) = (n+1)/2 </a:t>
            </a:r>
            <a:r>
              <a:rPr lang="en-US" altLang="zh-CN" dirty="0">
                <a:ea typeface="SimSun" pitchFamily="2" charset="-122"/>
              </a:rPr>
              <a:t>,</a:t>
            </a:r>
            <a:br>
              <a:rPr lang="en-US" altLang="zh-CN" dirty="0">
                <a:ea typeface="SimSun" pitchFamily="2" charset="-122"/>
              </a:rPr>
            </a:br>
            <a:r>
              <a:rPr lang="en-US" altLang="zh-CN" dirty="0">
                <a:ea typeface="SimSun" pitchFamily="2" charset="-122"/>
              </a:rPr>
              <a:t>where </a:t>
            </a:r>
            <a:r>
              <a:rPr lang="en-US" altLang="zh-CN" i="1" dirty="0">
                <a:ea typeface="SimSun" pitchFamily="2" charset="-122"/>
              </a:rPr>
              <a:t>n</a:t>
            </a:r>
            <a:r>
              <a:rPr lang="en-US" altLang="zh-CN" dirty="0">
                <a:ea typeface="SimSun" pitchFamily="2" charset="-122"/>
              </a:rPr>
              <a:t> = sample size.</a:t>
            </a:r>
          </a:p>
          <a:p>
            <a:pPr marL="0" indent="0">
              <a:lnSpc>
                <a:spcPct val="120000"/>
              </a:lnSpc>
              <a:spcBef>
                <a:spcPct val="80000"/>
              </a:spcBef>
              <a:buFont typeface="Monotype Sorts" pitchFamily="2" charset="2"/>
              <a:buNone/>
            </a:pPr>
            <a:r>
              <a:rPr lang="en-US" altLang="zh-CN" dirty="0">
                <a:solidFill>
                  <a:srgbClr val="C00000"/>
                </a:solidFill>
                <a:ea typeface="SimSun" pitchFamily="2" charset="-122"/>
              </a:rPr>
              <a:t>Example</a:t>
            </a:r>
            <a:r>
              <a:rPr lang="en-US" altLang="zh-CN" dirty="0">
                <a:ea typeface="SimSun" pitchFamily="2" charset="-122"/>
              </a:rPr>
              <a:t>:  If 25 data values are recorded, the Median would be the </a:t>
            </a:r>
            <a:br>
              <a:rPr lang="en-US" altLang="zh-CN" dirty="0">
                <a:ea typeface="SimSun" pitchFamily="2" charset="-122"/>
              </a:rPr>
            </a:br>
            <a:r>
              <a:rPr lang="en-US" altLang="zh-CN" dirty="0">
                <a:ea typeface="SimSun" pitchFamily="2" charset="-122"/>
              </a:rPr>
              <a:t>(25+1)/2 = 13</a:t>
            </a:r>
            <a:r>
              <a:rPr lang="en-US" altLang="zh-CN" baseline="30000" dirty="0">
                <a:ea typeface="SimSun" pitchFamily="2" charset="-122"/>
              </a:rPr>
              <a:t>th</a:t>
            </a:r>
            <a:r>
              <a:rPr lang="en-US" altLang="zh-CN" dirty="0">
                <a:ea typeface="SimSun" pitchFamily="2" charset="-122"/>
              </a:rPr>
              <a:t> ordered value.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1752600"/>
            <a:ext cx="6705600" cy="4495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Space ={1,2,3,4,5,6}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2819400"/>
            <a:ext cx="16002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Rolling an even number={2,4,6}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3478" y="2362200"/>
            <a:ext cx="1526721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Rolling an </a:t>
            </a:r>
            <a:r>
              <a:rPr lang="en-IN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 </a:t>
            </a:r>
            <a:r>
              <a: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number={2,4,6}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4572000"/>
            <a:ext cx="158115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Rolling </a:t>
            </a:r>
            <a:r>
              <a:rPr lang="en-IN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prime </a:t>
            </a:r>
            <a:r>
              <a:rPr lang="en-I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number={</a:t>
            </a:r>
            <a:r>
              <a:rPr lang="en-IN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2,3,5}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73" descr="j04352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990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4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7772400" cy="1143000"/>
          </a:xfrm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Median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529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SimSun" pitchFamily="2" charset="-122"/>
              </a:rPr>
              <a:t>Example 1 data:   2   4   6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CN" dirty="0">
                <a:ea typeface="SimSun" pitchFamily="2" charset="-122"/>
              </a:rPr>
              <a:t>                Median </a:t>
            </a:r>
            <a:r>
              <a:rPr lang="en-US" altLang="zh-CN" sz="2600" dirty="0">
                <a:ea typeface="SimSun" pitchFamily="2" charset="-122"/>
              </a:rPr>
              <a:t>(</a:t>
            </a:r>
            <a:r>
              <a:rPr lang="en-US" altLang="zh-CN" sz="2600" i="1" dirty="0">
                <a:ea typeface="SimSun" pitchFamily="2" charset="-122"/>
              </a:rPr>
              <a:t>M</a:t>
            </a:r>
            <a:r>
              <a:rPr lang="en-US" altLang="zh-CN" sz="2600" dirty="0">
                <a:ea typeface="SimSun" pitchFamily="2" charset="-122"/>
              </a:rPr>
              <a:t>)</a:t>
            </a:r>
            <a:r>
              <a:rPr lang="en-US" altLang="zh-CN" dirty="0">
                <a:ea typeface="SimSun" pitchFamily="2" charset="-122"/>
              </a:rPr>
              <a:t> = 4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zh-CN" dirty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dirty="0">
                <a:ea typeface="SimSun" pitchFamily="2" charset="-122"/>
              </a:rPr>
              <a:t>Example 2 data:   2   4   6   8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CN" dirty="0">
                <a:ea typeface="SimSun" pitchFamily="2" charset="-122"/>
              </a:rPr>
              <a:t>                 </a:t>
            </a:r>
            <a:r>
              <a:rPr lang="en-US" altLang="zh-CN" dirty="0" smtClean="0">
                <a:ea typeface="SimSun" pitchFamily="2" charset="-122"/>
              </a:rPr>
              <a:t>Median </a:t>
            </a:r>
            <a:r>
              <a:rPr lang="en-US" altLang="zh-CN" dirty="0">
                <a:ea typeface="SimSun" pitchFamily="2" charset="-122"/>
              </a:rPr>
              <a:t>= 5  (</a:t>
            </a:r>
            <a:r>
              <a:rPr lang="en-US" altLang="zh-CN" dirty="0" smtClean="0">
                <a:ea typeface="SimSun" pitchFamily="2" charset="-122"/>
              </a:rPr>
              <a:t>average </a:t>
            </a:r>
            <a:r>
              <a:rPr lang="en-US" altLang="zh-CN" dirty="0">
                <a:ea typeface="SimSun" pitchFamily="2" charset="-122"/>
              </a:rPr>
              <a:t>of 4 and 6)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zh-CN" dirty="0">
              <a:ea typeface="SimSun" pitchFamily="2" charset="-122"/>
            </a:endParaRPr>
          </a:p>
          <a:p>
            <a:pPr>
              <a:lnSpc>
                <a:spcPct val="60000"/>
              </a:lnSpc>
            </a:pPr>
            <a:r>
              <a:rPr lang="en-US" altLang="zh-CN" dirty="0">
                <a:ea typeface="SimSun" pitchFamily="2" charset="-122"/>
              </a:rPr>
              <a:t>Example 3 data:   6   2   4</a:t>
            </a:r>
          </a:p>
          <a:p>
            <a:pPr lvl="1">
              <a:lnSpc>
                <a:spcPct val="60000"/>
              </a:lnSpc>
              <a:buFontTx/>
              <a:buNone/>
            </a:pPr>
            <a:r>
              <a:rPr lang="en-US" altLang="zh-CN" dirty="0">
                <a:ea typeface="SimSun" pitchFamily="2" charset="-122"/>
              </a:rPr>
              <a:t>                 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>
                <a:ea typeface="SimSun" pitchFamily="2" charset="-122"/>
              </a:rPr>
              <a:t>Median </a:t>
            </a:r>
            <a:r>
              <a:rPr lang="en-US" altLang="zh-CN" sz="4400" b="1" dirty="0">
                <a:ea typeface="SimSun" pitchFamily="2" charset="-122"/>
                <a:sym typeface="Symbol" pitchFamily="18" charset="2"/>
              </a:rPr>
              <a:t></a:t>
            </a:r>
            <a:r>
              <a:rPr lang="en-US" altLang="zh-CN" dirty="0">
                <a:ea typeface="SimSun" pitchFamily="2" charset="-122"/>
              </a:rPr>
              <a:t> 2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CN" dirty="0">
                <a:ea typeface="SimSun" pitchFamily="2" charset="-122"/>
              </a:rPr>
              <a:t> (</a:t>
            </a:r>
            <a:r>
              <a:rPr lang="en-US" altLang="zh-CN" b="1" dirty="0">
                <a:ea typeface="SimSun" pitchFamily="2" charset="-122"/>
              </a:rPr>
              <a:t>order</a:t>
            </a:r>
            <a:r>
              <a:rPr lang="en-US" altLang="zh-CN" dirty="0">
                <a:ea typeface="SimSun" pitchFamily="2" charset="-122"/>
              </a:rPr>
              <a:t> the values:  2  4  6 ,  so  Median = 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bldLvl="3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772400" cy="1143000"/>
          </a:xfrm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Comparing the Mean &amp; Median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8768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altLang="zh-CN" dirty="0" smtClean="0">
                <a:ea typeface="SimSun" pitchFamily="2" charset="-122"/>
              </a:rPr>
              <a:t>Computation of mean is easier.</a:t>
            </a:r>
          </a:p>
          <a:p>
            <a:pPr>
              <a:lnSpc>
                <a:spcPct val="150000"/>
              </a:lnSpc>
            </a:pPr>
            <a:r>
              <a:rPr lang="en-IN" altLang="zh-CN" dirty="0" smtClean="0">
                <a:ea typeface="SimSun" pitchFamily="2" charset="-122"/>
              </a:rPr>
              <a:t>Finding median in higher dimension is much complex.</a:t>
            </a:r>
          </a:p>
          <a:p>
            <a:pPr>
              <a:lnSpc>
                <a:spcPct val="150000"/>
              </a:lnSpc>
            </a:pPr>
            <a:r>
              <a:rPr lang="en-IN" altLang="zh-CN" dirty="0" smtClean="0">
                <a:ea typeface="SimSun" pitchFamily="2" charset="-122"/>
              </a:rPr>
              <a:t>Mean is prone to noise.</a:t>
            </a:r>
            <a:endParaRPr lang="en-US" altLang="zh-CN" dirty="0" smtClean="0"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ea typeface="SimSun" pitchFamily="2" charset="-122"/>
              </a:rPr>
              <a:t>The </a:t>
            </a:r>
            <a:r>
              <a:rPr lang="en-US" altLang="zh-CN" dirty="0">
                <a:ea typeface="SimSun" pitchFamily="2" charset="-122"/>
              </a:rPr>
              <a:t>mean and median of data from a symmetric distribution should be close together.  The actual (true) mean and median of a symmetric distribution are exactly the same</a:t>
            </a:r>
            <a:r>
              <a:rPr lang="en-US" altLang="zh-CN" dirty="0" smtClean="0">
                <a:ea typeface="SimSun" pitchFamily="2" charset="-122"/>
              </a:rPr>
              <a:t>.</a:t>
            </a:r>
            <a:endParaRPr lang="en-US" altLang="zh-CN" dirty="0"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bldLvl="3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772400" cy="1143000"/>
          </a:xfrm>
          <a:noFill/>
          <a:ln/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  <a:ea typeface="SimSun" pitchFamily="2" charset="-122"/>
              </a:rPr>
              <a:t>Spread </a:t>
            </a:r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or Variability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648200"/>
          </a:xfrm>
          <a:noFill/>
          <a:ln/>
        </p:spPr>
        <p:txBody>
          <a:bodyPr>
            <a:normAutofit/>
          </a:bodyPr>
          <a:lstStyle/>
          <a:p>
            <a:pPr algn="just"/>
            <a:r>
              <a:rPr lang="en-US" altLang="zh-CN" sz="2800" dirty="0">
                <a:ea typeface="SimSun" pitchFamily="2" charset="-122"/>
              </a:rPr>
              <a:t>If all values are the same, then they all equal </a:t>
            </a:r>
            <a:r>
              <a:rPr lang="en-US" altLang="zh-CN" sz="2800" dirty="0" smtClean="0">
                <a:ea typeface="SimSun" pitchFamily="2" charset="-122"/>
              </a:rPr>
              <a:t>to the </a:t>
            </a:r>
            <a:r>
              <a:rPr lang="en-US" altLang="zh-CN" sz="2800" dirty="0">
                <a:ea typeface="SimSun" pitchFamily="2" charset="-122"/>
              </a:rPr>
              <a:t>mean.  There is no variability</a:t>
            </a:r>
            <a:r>
              <a:rPr lang="en-US" altLang="zh-CN" sz="2800" dirty="0" smtClean="0">
                <a:ea typeface="SimSun" pitchFamily="2" charset="-122"/>
              </a:rPr>
              <a:t>.</a:t>
            </a:r>
          </a:p>
          <a:p>
            <a:pPr lvl="1" algn="just"/>
            <a:r>
              <a:rPr lang="en-IN" altLang="zh-CN" dirty="0" err="1" smtClean="0">
                <a:ea typeface="SimSun" pitchFamily="2" charset="-122"/>
              </a:rPr>
              <a:t>Eg</a:t>
            </a:r>
            <a:r>
              <a:rPr lang="en-IN" altLang="zh-CN" dirty="0" smtClean="0">
                <a:ea typeface="SimSun" pitchFamily="2" charset="-122"/>
              </a:rPr>
              <a:t>: 2, 2, 2, 2, 2, 2; mean = 2</a:t>
            </a:r>
            <a:endParaRPr lang="en-US" altLang="zh-CN" dirty="0">
              <a:ea typeface="SimSun" pitchFamily="2" charset="-122"/>
            </a:endParaRPr>
          </a:p>
          <a:p>
            <a:pPr algn="just">
              <a:spcBef>
                <a:spcPct val="40000"/>
              </a:spcBef>
            </a:pPr>
            <a:r>
              <a:rPr lang="en-US" altLang="zh-CN" sz="2800" dirty="0">
                <a:ea typeface="SimSun" pitchFamily="2" charset="-122"/>
              </a:rPr>
              <a:t>Variability exists when some values are different from (above or below) the mean</a:t>
            </a:r>
            <a:r>
              <a:rPr lang="en-US" altLang="zh-CN" sz="2800" dirty="0" smtClean="0">
                <a:ea typeface="SimSun" pitchFamily="2" charset="-122"/>
              </a:rPr>
              <a:t>.</a:t>
            </a:r>
          </a:p>
          <a:p>
            <a:pPr lvl="1" algn="just">
              <a:spcBef>
                <a:spcPct val="40000"/>
              </a:spcBef>
            </a:pPr>
            <a:r>
              <a:rPr lang="en-IN" altLang="zh-CN" dirty="0" err="1" smtClean="0">
                <a:ea typeface="SimSun" pitchFamily="2" charset="-122"/>
              </a:rPr>
              <a:t>Eg</a:t>
            </a:r>
            <a:r>
              <a:rPr lang="en-IN" altLang="zh-CN" dirty="0" smtClean="0">
                <a:ea typeface="SimSun" pitchFamily="2" charset="-122"/>
              </a:rPr>
              <a:t>: 10, 15,-20,-22,30, 22</a:t>
            </a:r>
            <a:endParaRPr lang="en-US" altLang="zh-CN" dirty="0">
              <a:ea typeface="SimSun" pitchFamily="2" charset="-122"/>
            </a:endParaRPr>
          </a:p>
          <a:p>
            <a:pPr algn="just">
              <a:spcBef>
                <a:spcPct val="40000"/>
              </a:spcBef>
            </a:pPr>
            <a:r>
              <a:rPr lang="en-US" altLang="zh-CN" sz="2800" dirty="0">
                <a:ea typeface="SimSun" pitchFamily="2" charset="-122"/>
              </a:rPr>
              <a:t>We will discuss the following measures of spread:  range, quartiles, variance, and standard deviation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 bldLvl="2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772400" cy="1143000"/>
          </a:xfrm>
          <a:noFill/>
          <a:ln/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Range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14500"/>
            <a:ext cx="8001000" cy="4152900"/>
          </a:xfrm>
          <a:noFill/>
          <a:ln/>
        </p:spPr>
        <p:txBody>
          <a:bodyPr>
            <a:normAutofit/>
          </a:bodyPr>
          <a:lstStyle/>
          <a:p>
            <a:pPr algn="just"/>
            <a:r>
              <a:rPr lang="en-US" altLang="zh-CN" sz="2800" dirty="0">
                <a:ea typeface="SimSun" pitchFamily="2" charset="-122"/>
              </a:rPr>
              <a:t>One way to measure spread is to give the smallest (</a:t>
            </a:r>
            <a:r>
              <a:rPr lang="en-US" altLang="zh-CN" sz="2800" i="1" dirty="0">
                <a:ea typeface="SimSun" pitchFamily="2" charset="-122"/>
              </a:rPr>
              <a:t>minimum</a:t>
            </a:r>
            <a:r>
              <a:rPr lang="en-US" altLang="zh-CN" sz="2800" dirty="0">
                <a:ea typeface="SimSun" pitchFamily="2" charset="-122"/>
              </a:rPr>
              <a:t>) and largest (</a:t>
            </a:r>
            <a:r>
              <a:rPr lang="en-US" altLang="zh-CN" sz="2800" i="1" dirty="0">
                <a:ea typeface="SimSun" pitchFamily="2" charset="-122"/>
              </a:rPr>
              <a:t>maximum</a:t>
            </a:r>
            <a:r>
              <a:rPr lang="en-US" altLang="zh-CN" sz="2800" dirty="0">
                <a:ea typeface="SimSun" pitchFamily="2" charset="-122"/>
              </a:rPr>
              <a:t>) values in the data set;</a:t>
            </a:r>
          </a:p>
          <a:p>
            <a:pPr algn="just"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zh-CN" sz="2800" dirty="0">
                <a:solidFill>
                  <a:schemeClr val="accent1"/>
                </a:solidFill>
                <a:ea typeface="SimSun" pitchFamily="2" charset="-122"/>
              </a:rPr>
              <a:t>			Range = max </a:t>
            </a:r>
            <a:r>
              <a:rPr lang="en-US" altLang="zh-CN" sz="2800" dirty="0">
                <a:solidFill>
                  <a:schemeClr val="accent1"/>
                </a:solidFill>
                <a:ea typeface="SimSun" pitchFamily="2" charset="-122"/>
                <a:sym typeface="Symbol" pitchFamily="18" charset="2"/>
              </a:rPr>
              <a:t> </a:t>
            </a:r>
            <a:r>
              <a:rPr lang="en-US" altLang="zh-CN" sz="2800" dirty="0" smtClean="0">
                <a:solidFill>
                  <a:schemeClr val="accent1"/>
                </a:solidFill>
                <a:ea typeface="SimSun" pitchFamily="2" charset="-122"/>
                <a:sym typeface="Symbol" pitchFamily="18" charset="2"/>
              </a:rPr>
              <a:t>min</a:t>
            </a:r>
          </a:p>
          <a:p>
            <a:pPr lvl="1" algn="just">
              <a:lnSpc>
                <a:spcPct val="120000"/>
              </a:lnSpc>
            </a:pPr>
            <a:r>
              <a:rPr lang="en-IN" altLang="zh-CN" dirty="0" err="1" smtClean="0">
                <a:ea typeface="SimSun" pitchFamily="2" charset="-122"/>
                <a:sym typeface="Symbol" pitchFamily="18" charset="2"/>
              </a:rPr>
              <a:t>Eg</a:t>
            </a:r>
            <a:r>
              <a:rPr lang="en-IN" altLang="zh-CN" dirty="0" smtClean="0">
                <a:ea typeface="SimSun" pitchFamily="2" charset="-122"/>
                <a:sym typeface="Symbol" pitchFamily="18" charset="2"/>
              </a:rPr>
              <a:t>:</a:t>
            </a:r>
            <a:r>
              <a:rPr lang="en-IN" altLang="zh-CN" dirty="0" smtClean="0">
                <a:solidFill>
                  <a:schemeClr val="accent1"/>
                </a:solidFill>
                <a:ea typeface="SimSun" pitchFamily="2" charset="-122"/>
                <a:sym typeface="Symbol" pitchFamily="18" charset="2"/>
              </a:rPr>
              <a:t> </a:t>
            </a:r>
            <a:r>
              <a:rPr lang="en-IN" altLang="zh-CN" dirty="0" smtClean="0">
                <a:ea typeface="SimSun" pitchFamily="2" charset="-122"/>
                <a:sym typeface="Symbol" pitchFamily="18" charset="2"/>
              </a:rPr>
              <a:t>10,-2,-7,22,0,11; Range = 22-(-7)=28</a:t>
            </a:r>
            <a:endParaRPr lang="en-US" altLang="zh-CN" dirty="0">
              <a:ea typeface="SimSun" pitchFamily="2" charset="-122"/>
              <a:sym typeface="Symbol" pitchFamily="18" charset="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dirty="0">
                <a:ea typeface="SimSun" pitchFamily="2" charset="-122"/>
                <a:sym typeface="Symbol" pitchFamily="18" charset="2"/>
              </a:rPr>
              <a:t>The range is strongly affected by outliers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 bldLvl="2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7772400" cy="1143000"/>
          </a:xfrm>
          <a:noFill/>
          <a:ln/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Quartiles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505200"/>
          </a:xfrm>
          <a:noFill/>
          <a:ln/>
        </p:spPr>
        <p:txBody>
          <a:bodyPr/>
          <a:lstStyle/>
          <a:p>
            <a:r>
              <a:rPr lang="en-US" altLang="zh-CN" dirty="0">
                <a:ea typeface="SimSun" pitchFamily="2" charset="-122"/>
              </a:rPr>
              <a:t>Three numbers which divide the </a:t>
            </a:r>
            <a:r>
              <a:rPr lang="en-US" altLang="zh-CN" u="sng" dirty="0">
                <a:ea typeface="SimSun" pitchFamily="2" charset="-122"/>
              </a:rPr>
              <a:t>ordered</a:t>
            </a:r>
            <a:r>
              <a:rPr lang="en-US" altLang="zh-CN" dirty="0">
                <a:ea typeface="SimSun" pitchFamily="2" charset="-122"/>
              </a:rPr>
              <a:t> data into four equal sized groups.</a:t>
            </a:r>
          </a:p>
          <a:p>
            <a:r>
              <a:rPr lang="en-US" altLang="zh-CN" dirty="0">
                <a:ea typeface="SimSun" pitchFamily="2" charset="-122"/>
              </a:rPr>
              <a:t>Q</a:t>
            </a:r>
            <a:r>
              <a:rPr lang="en-US" altLang="zh-CN" baseline="-25000" dirty="0">
                <a:ea typeface="SimSun" pitchFamily="2" charset="-122"/>
              </a:rPr>
              <a:t>1</a:t>
            </a:r>
            <a:r>
              <a:rPr lang="en-US" altLang="zh-CN" dirty="0">
                <a:ea typeface="SimSun" pitchFamily="2" charset="-122"/>
              </a:rPr>
              <a:t> has 25% of the data below it.</a:t>
            </a:r>
          </a:p>
          <a:p>
            <a:r>
              <a:rPr lang="en-US" altLang="zh-CN" dirty="0">
                <a:ea typeface="SimSun" pitchFamily="2" charset="-122"/>
              </a:rPr>
              <a:t>Q</a:t>
            </a:r>
            <a:r>
              <a:rPr lang="en-US" altLang="zh-CN" baseline="-25000" dirty="0">
                <a:ea typeface="SimSun" pitchFamily="2" charset="-122"/>
              </a:rPr>
              <a:t>2</a:t>
            </a:r>
            <a:r>
              <a:rPr lang="en-US" altLang="zh-CN" dirty="0">
                <a:ea typeface="SimSun" pitchFamily="2" charset="-122"/>
              </a:rPr>
              <a:t> has 50% of the data below it. </a:t>
            </a:r>
            <a:r>
              <a:rPr lang="en-US" altLang="zh-CN" sz="2400" dirty="0">
                <a:solidFill>
                  <a:srgbClr val="33CCFF"/>
                </a:solidFill>
                <a:ea typeface="SimSun" pitchFamily="2" charset="-122"/>
              </a:rPr>
              <a:t>(Median)</a:t>
            </a:r>
            <a:endParaRPr lang="en-US" altLang="zh-CN" dirty="0">
              <a:solidFill>
                <a:srgbClr val="33CCFF"/>
              </a:solidFill>
              <a:ea typeface="SimSun" pitchFamily="2" charset="-122"/>
            </a:endParaRPr>
          </a:p>
          <a:p>
            <a:r>
              <a:rPr lang="en-US" altLang="zh-CN" dirty="0">
                <a:ea typeface="SimSun" pitchFamily="2" charset="-122"/>
              </a:rPr>
              <a:t>Q</a:t>
            </a:r>
            <a:r>
              <a:rPr lang="en-US" altLang="zh-CN" baseline="-25000" dirty="0">
                <a:ea typeface="SimSun" pitchFamily="2" charset="-122"/>
              </a:rPr>
              <a:t>3</a:t>
            </a:r>
            <a:r>
              <a:rPr lang="en-US" altLang="zh-CN" dirty="0">
                <a:ea typeface="SimSun" pitchFamily="2" charset="-122"/>
              </a:rPr>
              <a:t> has 75% of the data below 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 bldLvl="2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ea typeface="SimSun" pitchFamily="2" charset="-122"/>
              </a:rPr>
              <a:t>Quartiles Uniform </a:t>
            </a:r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Distribution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36675" y="1619250"/>
            <a:ext cx="8416925" cy="4149725"/>
            <a:chOff x="834" y="1020"/>
            <a:chExt cx="5302" cy="2614"/>
          </a:xfrm>
        </p:grpSpPr>
        <p:graphicFrame>
          <p:nvGraphicFramePr>
            <p:cNvPr id="246788" name="Objec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21707557"/>
                </p:ext>
              </p:extLst>
            </p:nvPr>
          </p:nvGraphicFramePr>
          <p:xfrm>
            <a:off x="834" y="1020"/>
            <a:ext cx="5302" cy="2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5" name="Chart" r:id="rId4" imgW="8420152" imgH="4152846" progId="MSGraph.Chart.8">
                    <p:embed followColorScheme="full"/>
                  </p:oleObj>
                </mc:Choice>
                <mc:Fallback>
                  <p:oleObj name="Chart" r:id="rId4" imgW="8420152" imgH="4152846" progId="MSGraph.Chart.8">
                    <p:embed followColorScheme="full"/>
                    <p:pic>
                      <p:nvPicPr>
                        <p:cNvPr id="0" name="Picture 18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" y="1020"/>
                          <a:ext cx="5302" cy="26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789" name="Rectangle 5"/>
            <p:cNvSpPr>
              <a:spLocks noChangeArrowheads="1"/>
            </p:cNvSpPr>
            <p:nvPr/>
          </p:nvSpPr>
          <p:spPr bwMode="auto">
            <a:xfrm>
              <a:off x="1728" y="3225"/>
              <a:ext cx="37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>
                  <a:solidFill>
                    <a:schemeClr val="tx2"/>
                  </a:solidFill>
                </a:rPr>
                <a:t>Q</a:t>
              </a:r>
              <a:r>
                <a:rPr lang="en-US" sz="2800" baseline="-250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46790" name="Rectangle 6"/>
            <p:cNvSpPr>
              <a:spLocks noChangeArrowheads="1"/>
            </p:cNvSpPr>
            <p:nvPr/>
          </p:nvSpPr>
          <p:spPr bwMode="auto">
            <a:xfrm>
              <a:off x="2688" y="3225"/>
              <a:ext cx="37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>
                  <a:solidFill>
                    <a:schemeClr val="tx2"/>
                  </a:solidFill>
                </a:rPr>
                <a:t>Q</a:t>
              </a:r>
              <a:r>
                <a:rPr lang="en-US" sz="2800" baseline="-250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46791" name="Rectangle 7"/>
            <p:cNvSpPr>
              <a:spLocks noChangeArrowheads="1"/>
            </p:cNvSpPr>
            <p:nvPr/>
          </p:nvSpPr>
          <p:spPr bwMode="auto">
            <a:xfrm>
              <a:off x="3648" y="3225"/>
              <a:ext cx="37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>
                  <a:solidFill>
                    <a:schemeClr val="tx2"/>
                  </a:solidFill>
                </a:rPr>
                <a:t>Q</a:t>
              </a:r>
              <a:r>
                <a:rPr lang="en-US" sz="2800" baseline="-25000">
                  <a:solidFill>
                    <a:schemeClr val="tx2"/>
                  </a:solidFill>
                </a:rPr>
                <a:t>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7772400" cy="792162"/>
          </a:xfrm>
          <a:noFill/>
          <a:ln/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Obtaining the Quartiles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152900"/>
          </a:xfrm>
          <a:noFill/>
          <a:ln/>
        </p:spPr>
        <p:txBody>
          <a:bodyPr/>
          <a:lstStyle/>
          <a:p>
            <a:r>
              <a:rPr lang="en-US" altLang="zh-CN" b="1" i="1" dirty="0">
                <a:solidFill>
                  <a:srgbClr val="C00000"/>
                </a:solidFill>
                <a:ea typeface="SimSun" pitchFamily="2" charset="-122"/>
              </a:rPr>
              <a:t>Order</a:t>
            </a:r>
            <a:r>
              <a:rPr lang="en-US" altLang="zh-CN" dirty="0">
                <a:solidFill>
                  <a:srgbClr val="C00000"/>
                </a:solidFill>
                <a:ea typeface="SimSun" pitchFamily="2" charset="-122"/>
              </a:rPr>
              <a:t> </a:t>
            </a:r>
            <a:r>
              <a:rPr lang="en-US" altLang="zh-CN" dirty="0">
                <a:ea typeface="SimSun" pitchFamily="2" charset="-122"/>
              </a:rPr>
              <a:t>the data.</a:t>
            </a:r>
          </a:p>
          <a:p>
            <a:r>
              <a:rPr lang="en-US" altLang="zh-CN" dirty="0">
                <a:ea typeface="SimSun" pitchFamily="2" charset="-122"/>
              </a:rPr>
              <a:t>For </a:t>
            </a:r>
            <a:r>
              <a:rPr lang="en-US" altLang="zh-CN" b="1" dirty="0">
                <a:ea typeface="SimSun" pitchFamily="2" charset="-122"/>
              </a:rPr>
              <a:t>Q</a:t>
            </a:r>
            <a:r>
              <a:rPr lang="en-US" altLang="zh-CN" b="1" baseline="-25000" dirty="0">
                <a:ea typeface="SimSun" pitchFamily="2" charset="-122"/>
              </a:rPr>
              <a:t>2</a:t>
            </a:r>
            <a:r>
              <a:rPr lang="en-US" altLang="zh-CN" dirty="0">
                <a:ea typeface="SimSun" pitchFamily="2" charset="-122"/>
              </a:rPr>
              <a:t>, just find the median.</a:t>
            </a:r>
          </a:p>
          <a:p>
            <a:r>
              <a:rPr lang="en-US" altLang="zh-CN" dirty="0">
                <a:ea typeface="SimSun" pitchFamily="2" charset="-122"/>
              </a:rPr>
              <a:t>For </a:t>
            </a:r>
            <a:r>
              <a:rPr lang="en-US" altLang="zh-CN" b="1" dirty="0">
                <a:solidFill>
                  <a:schemeClr val="accent1"/>
                </a:solidFill>
                <a:ea typeface="SimSun" pitchFamily="2" charset="-122"/>
              </a:rPr>
              <a:t>Q</a:t>
            </a:r>
            <a:r>
              <a:rPr lang="en-US" altLang="zh-CN" b="1" baseline="-25000" dirty="0">
                <a:solidFill>
                  <a:schemeClr val="accent1"/>
                </a:solidFill>
                <a:ea typeface="SimSun" pitchFamily="2" charset="-122"/>
              </a:rPr>
              <a:t>1</a:t>
            </a:r>
            <a:r>
              <a:rPr lang="en-US" altLang="zh-CN" dirty="0">
                <a:ea typeface="SimSun" pitchFamily="2" charset="-122"/>
              </a:rPr>
              <a:t>, look at the lower half of the data values, those to the left of the median location; find the </a:t>
            </a:r>
            <a:r>
              <a:rPr lang="en-US" altLang="zh-CN" i="1" dirty="0">
                <a:ea typeface="SimSun" pitchFamily="2" charset="-122"/>
              </a:rPr>
              <a:t>median</a:t>
            </a:r>
            <a:r>
              <a:rPr lang="en-US" altLang="zh-CN" dirty="0">
                <a:ea typeface="SimSun" pitchFamily="2" charset="-122"/>
              </a:rPr>
              <a:t> of this lower half. </a:t>
            </a:r>
          </a:p>
          <a:p>
            <a:r>
              <a:rPr lang="en-US" altLang="zh-CN" dirty="0">
                <a:ea typeface="SimSun" pitchFamily="2" charset="-122"/>
              </a:rPr>
              <a:t>For </a:t>
            </a:r>
            <a:r>
              <a:rPr lang="en-US" altLang="zh-CN" b="1" dirty="0">
                <a:solidFill>
                  <a:schemeClr val="accent1"/>
                </a:solidFill>
                <a:ea typeface="SimSun" pitchFamily="2" charset="-122"/>
              </a:rPr>
              <a:t>Q</a:t>
            </a:r>
            <a:r>
              <a:rPr lang="en-US" altLang="zh-CN" b="1" baseline="-25000" dirty="0">
                <a:solidFill>
                  <a:schemeClr val="accent1"/>
                </a:solidFill>
                <a:ea typeface="SimSun" pitchFamily="2" charset="-122"/>
              </a:rPr>
              <a:t>3</a:t>
            </a:r>
            <a:r>
              <a:rPr lang="en-US" altLang="zh-CN" dirty="0">
                <a:ea typeface="SimSun" pitchFamily="2" charset="-122"/>
              </a:rPr>
              <a:t>, look at the upper half of the data values, those to the right of the median location; find the </a:t>
            </a:r>
            <a:r>
              <a:rPr lang="en-US" altLang="zh-CN" i="1" dirty="0">
                <a:ea typeface="SimSun" pitchFamily="2" charset="-122"/>
              </a:rPr>
              <a:t>median</a:t>
            </a:r>
            <a:r>
              <a:rPr lang="en-US" altLang="zh-CN" dirty="0">
                <a:ea typeface="SimSun" pitchFamily="2" charset="-122"/>
              </a:rPr>
              <a:t> of this upper half.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219200"/>
          </a:xfrm>
          <a:noFill/>
          <a:ln/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Variance and Standard Deviation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4500"/>
            <a:ext cx="7696200" cy="28575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</a:rPr>
              <a:t>Recall that variability exists when some values are different from (above or below) the mean.</a:t>
            </a:r>
          </a:p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</a:rPr>
              <a:t>Each data value has an associated </a:t>
            </a:r>
            <a:r>
              <a:rPr lang="en-US" altLang="zh-CN" i="1" dirty="0">
                <a:ea typeface="SimSun" pitchFamily="2" charset="-122"/>
              </a:rPr>
              <a:t>deviation from the mean</a:t>
            </a:r>
            <a:r>
              <a:rPr lang="en-US" altLang="zh-CN" dirty="0">
                <a:ea typeface="SimSun" pitchFamily="2" charset="-122"/>
              </a:rPr>
              <a:t>:</a:t>
            </a:r>
            <a:endParaRPr lang="en-US" altLang="zh-CN" i="1" dirty="0">
              <a:ea typeface="SimSun" pitchFamily="2" charset="-122"/>
            </a:endParaRPr>
          </a:p>
        </p:txBody>
      </p:sp>
      <p:graphicFrame>
        <p:nvGraphicFramePr>
          <p:cNvPr id="263172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9920351"/>
              </p:ext>
            </p:extLst>
          </p:nvPr>
        </p:nvGraphicFramePr>
        <p:xfrm>
          <a:off x="3124200" y="3810000"/>
          <a:ext cx="17843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name="Equation" r:id="rId4" imgW="11766960" imgH="4860360" progId="Equation.3">
                  <p:embed/>
                </p:oleObj>
              </mc:Choice>
              <mc:Fallback>
                <p:oleObj name="Equation" r:id="rId4" imgW="11766960" imgH="4860360" progId="Equation.3">
                  <p:embed/>
                  <p:pic>
                    <p:nvPicPr>
                      <p:cNvPr id="0" name="Picture 18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10000"/>
                        <a:ext cx="17843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 bldLvl="2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  <a:noFill/>
          <a:ln/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Deviations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562100"/>
            <a:ext cx="7924800" cy="4152900"/>
          </a:xfrm>
        </p:spPr>
        <p:txBody>
          <a:bodyPr/>
          <a:lstStyle/>
          <a:p>
            <a:r>
              <a:rPr lang="en-US" altLang="zh-CN" sz="3600" dirty="0">
                <a:ea typeface="SimSun" pitchFamily="2" charset="-122"/>
              </a:rPr>
              <a:t>what is a </a:t>
            </a:r>
            <a:r>
              <a:rPr lang="en-US" altLang="zh-CN" sz="3600" i="1" dirty="0">
                <a:ea typeface="SimSun" pitchFamily="2" charset="-122"/>
              </a:rPr>
              <a:t>typical</a:t>
            </a:r>
            <a:r>
              <a:rPr lang="en-US" altLang="zh-CN" sz="3600" dirty="0">
                <a:ea typeface="SimSun" pitchFamily="2" charset="-122"/>
              </a:rPr>
              <a:t> deviation from the mean?  </a:t>
            </a:r>
            <a:r>
              <a:rPr lang="en-US" altLang="zh-CN" sz="3200" i="1" dirty="0">
                <a:ea typeface="SimSun" pitchFamily="2" charset="-122"/>
              </a:rPr>
              <a:t>(standard deviation)</a:t>
            </a:r>
          </a:p>
          <a:p>
            <a:r>
              <a:rPr lang="en-US" altLang="zh-CN" sz="3600" dirty="0">
                <a:ea typeface="SimSun" pitchFamily="2" charset="-122"/>
              </a:rPr>
              <a:t>small values of this typical deviation indicate small variability in the data</a:t>
            </a:r>
          </a:p>
          <a:p>
            <a:r>
              <a:rPr lang="en-US" altLang="zh-CN" sz="3600" dirty="0">
                <a:ea typeface="SimSun" pitchFamily="2" charset="-122"/>
              </a:rPr>
              <a:t>large values of this typical deviation indicate large variability in the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1" grpId="0" build="p" bldLvl="2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Variance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2362200" y="3810000"/>
            <a:ext cx="4800600" cy="152400"/>
            <a:chOff x="2362200" y="3505200"/>
            <a:chExt cx="4800600" cy="152400"/>
          </a:xfrm>
        </p:grpSpPr>
        <p:sp>
          <p:nvSpPr>
            <p:cNvPr id="6" name="Oval 5"/>
            <p:cNvSpPr/>
            <p:nvPr/>
          </p:nvSpPr>
          <p:spPr>
            <a:xfrm>
              <a:off x="23622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6670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9718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004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576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100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434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6482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5532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3246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0960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150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102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2578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0104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81000" y="2272605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lvl="1" indent="-6350" eaLnBrk="1" hangingPunct="1"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Variance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is the average squared deviation from the </a:t>
            </a:r>
            <a:r>
              <a:rPr lang="en-US" altLang="en-US" sz="2400" u="sng" dirty="0">
                <a:solidFill>
                  <a:srgbClr val="002060"/>
                </a:solidFill>
              </a:rPr>
              <a:t>mean</a:t>
            </a:r>
            <a:r>
              <a:rPr lang="en-US" altLang="en-US" sz="2400" dirty="0"/>
              <a:t> of a set of data. It is used to find the </a:t>
            </a:r>
            <a:r>
              <a:rPr lang="en-US" altLang="en-US" sz="2400" b="1" dirty="0">
                <a:solidFill>
                  <a:srgbClr val="C00000"/>
                </a:solidFill>
              </a:rPr>
              <a:t>standard deviation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481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0E4C4B-07D4-4BB3-AADA-DDEE29E6261D}" type="slidenum">
              <a:rPr lang="en-US"/>
              <a:pPr/>
              <a:t>12</a:t>
            </a:fld>
            <a:endParaRPr lang="en-US" sz="140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Model for Two Dice</a:t>
            </a: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213" y="2713037"/>
            <a:ext cx="7088187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685800" y="1607403"/>
            <a:ext cx="7239000" cy="11318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phenomenon: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roll pair of fair dice.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space: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638800"/>
            <a:ext cx="576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Event: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rolling even numbers on both dice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Variance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434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246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60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50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02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578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04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00600" y="3657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urved Connector 3"/>
          <p:cNvCxnSpPr>
            <a:endCxn id="22" idx="0"/>
          </p:cNvCxnSpPr>
          <p:nvPr/>
        </p:nvCxnSpPr>
        <p:spPr>
          <a:xfrm rot="16200000" flipH="1">
            <a:off x="4267200" y="2971800"/>
            <a:ext cx="914400" cy="4572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14800" y="24384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Variance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43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246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6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5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0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57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0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006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2" idx="6"/>
            <a:endCxn id="19" idx="2"/>
          </p:cNvCxnSpPr>
          <p:nvPr/>
        </p:nvCxnSpPr>
        <p:spPr>
          <a:xfrm>
            <a:off x="5105400" y="3581400"/>
            <a:ext cx="1524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6200000" flipH="1">
            <a:off x="4762500" y="4024993"/>
            <a:ext cx="914400" cy="762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819650" y="4572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94564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4648200" y="4495801"/>
            <a:ext cx="1143000" cy="43270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81600" y="451212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-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39492" y="4355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Variance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43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246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6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5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0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57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0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006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2"/>
          </p:cNvCxnSpPr>
          <p:nvPr/>
        </p:nvCxnSpPr>
        <p:spPr>
          <a:xfrm>
            <a:off x="3962400" y="3581400"/>
            <a:ext cx="838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819650" y="4572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94564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4648200" y="4495801"/>
            <a:ext cx="1143000" cy="43270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81600" y="451212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-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39492" y="4355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 rot="16200000" flipV="1">
            <a:off x="3619500" y="3009900"/>
            <a:ext cx="1066800" cy="762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733800" y="228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724400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uble Bracket 32"/>
          <p:cNvSpPr/>
          <p:nvPr/>
        </p:nvSpPr>
        <p:spPr>
          <a:xfrm>
            <a:off x="3657600" y="2121933"/>
            <a:ext cx="1466850" cy="432707"/>
          </a:xfrm>
          <a:prstGeom prst="bracketPair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267200" y="213826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-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5400" y="1981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Variance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43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246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6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5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0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57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0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006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2"/>
          </p:cNvCxnSpPr>
          <p:nvPr/>
        </p:nvCxnSpPr>
        <p:spPr>
          <a:xfrm>
            <a:off x="3962400" y="3581400"/>
            <a:ext cx="838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3"/>
          <p:cNvGrpSpPr/>
          <p:nvPr/>
        </p:nvGrpSpPr>
        <p:grpSpPr>
          <a:xfrm>
            <a:off x="533400" y="4538773"/>
            <a:ext cx="7924800" cy="1100027"/>
            <a:chOff x="152400" y="4538773"/>
            <a:chExt cx="7924800" cy="1100027"/>
          </a:xfrm>
        </p:grpSpPr>
        <p:grpSp>
          <p:nvGrpSpPr>
            <p:cNvPr id="4" name="Group 22"/>
            <p:cNvGrpSpPr/>
            <p:nvPr/>
          </p:nvGrpSpPr>
          <p:grpSpPr>
            <a:xfrm>
              <a:off x="1499555" y="4572000"/>
              <a:ext cx="6577645" cy="990600"/>
              <a:chOff x="914400" y="4259036"/>
              <a:chExt cx="6577645" cy="9906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819650" y="4572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494564" y="46482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uble Bracket 27"/>
              <p:cNvSpPr/>
              <p:nvPr/>
            </p:nvSpPr>
            <p:spPr>
              <a:xfrm>
                <a:off x="4648200" y="4495801"/>
                <a:ext cx="1143000" cy="432707"/>
              </a:xfrm>
              <a:prstGeom prst="bracketPair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181600" y="4512128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-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739492" y="43550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2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20047" y="4664528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310647" y="4588328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uble Bracket 32"/>
              <p:cNvSpPr/>
              <p:nvPr/>
            </p:nvSpPr>
            <p:spPr>
              <a:xfrm>
                <a:off x="2243847" y="4500461"/>
                <a:ext cx="1466850" cy="432707"/>
              </a:xfrm>
              <a:prstGeom prst="bracketPair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53447" y="4516788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-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691647" y="435972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2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114800" y="449580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+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828800" y="4512128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+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143654" y="450396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+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614882" y="4495800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………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14400" y="4490748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………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" name="Double Bracket 4"/>
              <p:cNvSpPr/>
              <p:nvPr/>
            </p:nvSpPr>
            <p:spPr>
              <a:xfrm>
                <a:off x="957944" y="4259036"/>
                <a:ext cx="6477000" cy="990600"/>
              </a:xfrm>
              <a:prstGeom prst="bracketPair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85800" y="453877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2400" y="4992469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 smtClean="0">
                  <a:solidFill>
                    <a:srgbClr val="C00000"/>
                  </a:solidFill>
                </a:rPr>
                <a:t>No. of Data</a:t>
              </a:r>
            </a:p>
            <a:p>
              <a:pPr algn="ctr"/>
              <a:r>
                <a:rPr lang="en-IN" dirty="0" smtClean="0">
                  <a:solidFill>
                    <a:srgbClr val="C00000"/>
                  </a:solidFill>
                </a:rPr>
                <a:t>Points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2400" y="4755705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C00000"/>
                  </a:solidFill>
                </a:rPr>
                <a:t>----------------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0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  <a:noFill/>
          <a:ln/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Variance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76400" y="2514600"/>
                <a:ext cx="6019800" cy="1772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4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IN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N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sz="4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N" sz="40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4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4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IN" sz="4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IN" sz="4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IN" sz="4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sz="40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4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4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sz="40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4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IN" sz="4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IN" sz="4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4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514600"/>
                <a:ext cx="6019800" cy="177260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77724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Standard </a:t>
            </a:r>
            <a:r>
              <a:rPr lang="en-US" altLang="zh-CN" dirty="0" smtClean="0">
                <a:solidFill>
                  <a:srgbClr val="002060"/>
                </a:solidFill>
                <a:ea typeface="SimSun" pitchFamily="2" charset="-122"/>
              </a:rPr>
              <a:t>Deviation</a:t>
            </a:r>
            <a:endParaRPr lang="en-US" altLang="zh-CN" sz="4000" i="1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1066800" y="5181600"/>
            <a:ext cx="70104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[ standard deviation = square root of the variance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2286000"/>
                <a:ext cx="6019800" cy="2247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IN" sz="3600" i="1">
                          <a:latin typeface="Cambria Math"/>
                          <a:ea typeface="Cambria Math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n-IN" sz="3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sz="3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 sz="3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36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sz="3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3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IN" sz="36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36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3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IN" sz="36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3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3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3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36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IN" sz="36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3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IN" sz="36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IN" sz="3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86000"/>
                <a:ext cx="6019800" cy="22476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219200"/>
          </a:xfrm>
          <a:noFill/>
          <a:ln/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002060"/>
                </a:solidFill>
                <a:ea typeface="SimSun" pitchFamily="2" charset="-122"/>
              </a:rPr>
              <a:t>Variance and Standard </a:t>
            </a:r>
            <a:r>
              <a:rPr lang="en-US" altLang="zh-CN" sz="4000" dirty="0" smtClean="0">
                <a:solidFill>
                  <a:srgbClr val="002060"/>
                </a:solidFill>
                <a:ea typeface="SimSun" pitchFamily="2" charset="-122"/>
              </a:rPr>
              <a:t>Deviation</a:t>
            </a:r>
            <a:endParaRPr lang="en-US" altLang="zh-CN" sz="3200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696200" cy="12954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zh-CN">
                <a:ea typeface="SimSun" pitchFamily="2" charset="-122"/>
              </a:rPr>
              <a:t>Metabolic rates of 7 men </a:t>
            </a:r>
            <a:r>
              <a:rPr lang="en-US" altLang="zh-CN" sz="2800">
                <a:ea typeface="SimSun" pitchFamily="2" charset="-122"/>
              </a:rPr>
              <a:t>(cal./24hr.) </a:t>
            </a:r>
            <a:r>
              <a:rPr lang="en-US" altLang="zh-CN">
                <a:ea typeface="SimSun" pitchFamily="2" charset="-122"/>
              </a:rPr>
              <a:t>:</a:t>
            </a:r>
          </a:p>
          <a:p>
            <a:pPr>
              <a:spcBef>
                <a:spcPct val="30000"/>
              </a:spcBef>
              <a:buFont typeface="Monotype Sorts" pitchFamily="2" charset="2"/>
              <a:buNone/>
            </a:pPr>
            <a:r>
              <a:rPr lang="en-US" altLang="zh-CN" sz="2800">
                <a:ea typeface="SimSun" pitchFamily="2" charset="-122"/>
              </a:rPr>
              <a:t>1792   1666   1362   1614   1460   1867   1439</a:t>
            </a:r>
          </a:p>
        </p:txBody>
      </p:sp>
      <p:graphicFrame>
        <p:nvGraphicFramePr>
          <p:cNvPr id="27751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990600" y="3133725"/>
          <a:ext cx="717550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" name="Equation" r:id="rId4" imgW="101537280" imgH="32067720" progId="Equation.3">
                  <p:embed/>
                </p:oleObj>
              </mc:Choice>
              <mc:Fallback>
                <p:oleObj name="Equation" r:id="rId4" imgW="101537280" imgH="32067720" progId="Equation.3">
                  <p:embed/>
                  <p:pic>
                    <p:nvPicPr>
                      <p:cNvPr id="0" name="Picture 18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33725"/>
                        <a:ext cx="7175500" cy="226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609600" y="28194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228600"/>
            <a:ext cx="7772400" cy="1219200"/>
          </a:xfrm>
          <a:noFill/>
          <a:ln/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002060"/>
                </a:solidFill>
                <a:ea typeface="SimSun" pitchFamily="2" charset="-122"/>
              </a:rPr>
              <a:t>Variance and Standard </a:t>
            </a:r>
            <a:r>
              <a:rPr lang="en-US" altLang="zh-CN" sz="4000" dirty="0" smtClean="0">
                <a:solidFill>
                  <a:srgbClr val="002060"/>
                </a:solidFill>
                <a:ea typeface="SimSun" pitchFamily="2" charset="-122"/>
              </a:rPr>
              <a:t>Deviation</a:t>
            </a:r>
            <a:endParaRPr lang="en-US" altLang="zh-CN" sz="3200" dirty="0">
              <a:solidFill>
                <a:srgbClr val="002060"/>
              </a:solidFill>
              <a:ea typeface="SimSun" pitchFamily="2" charset="-122"/>
            </a:endParaRPr>
          </a:p>
        </p:txBody>
      </p:sp>
      <p:graphicFrame>
        <p:nvGraphicFramePr>
          <p:cNvPr id="282937" name="Group 3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07364424"/>
              </p:ext>
            </p:extLst>
          </p:nvPr>
        </p:nvGraphicFramePr>
        <p:xfrm>
          <a:off x="685800" y="1600200"/>
          <a:ext cx="7620000" cy="4084320"/>
        </p:xfrm>
        <a:graphic>
          <a:graphicData uri="http://schemas.openxmlformats.org/drawingml/2006/table">
            <a:tbl>
              <a:tblPr/>
              <a:tblGrid>
                <a:gridCol w="2022475"/>
                <a:gridCol w="2486025"/>
                <a:gridCol w="31115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Observations</a:t>
                      </a:r>
                    </a:p>
                  </a:txBody>
                  <a:tcPr marR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Deviations</a:t>
                      </a:r>
                    </a:p>
                  </a:txBody>
                  <a:tcPr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Squared deviations</a:t>
                      </a:r>
                    </a:p>
                  </a:txBody>
                  <a:tcPr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1792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1792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1600 =  192</a:t>
                      </a:r>
                    </a:p>
                  </a:txBody>
                  <a:tcPr marR="18288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(192)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  36,864</a:t>
                      </a:r>
                    </a:p>
                  </a:txBody>
                  <a:tcPr marR="54864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1666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1666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1600 =    66</a:t>
                      </a:r>
                    </a:p>
                  </a:txBody>
                  <a:tcPr marR="1828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(66)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    4,356</a:t>
                      </a:r>
                    </a:p>
                  </a:txBody>
                  <a:tcPr marR="54864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1362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1600 = -238</a:t>
                      </a:r>
                    </a:p>
                  </a:txBody>
                  <a:tcPr marR="1828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(-238)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  56,644</a:t>
                      </a:r>
                    </a:p>
                  </a:txBody>
                  <a:tcPr marR="54864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1614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1600 =    14</a:t>
                      </a:r>
                    </a:p>
                  </a:txBody>
                  <a:tcPr marR="1828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(14)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       196</a:t>
                      </a:r>
                    </a:p>
                  </a:txBody>
                  <a:tcPr marR="54864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1460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1600 = -140</a:t>
                      </a:r>
                    </a:p>
                  </a:txBody>
                  <a:tcPr marR="1828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(-140)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  19,600</a:t>
                      </a:r>
                    </a:p>
                  </a:txBody>
                  <a:tcPr marR="54864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1867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1867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1600 =  267</a:t>
                      </a:r>
                    </a:p>
                  </a:txBody>
                  <a:tcPr marR="1828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(267)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  71,289</a:t>
                      </a:r>
                    </a:p>
                  </a:txBody>
                  <a:tcPr marR="54864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1439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1439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1600 = -161</a:t>
                      </a:r>
                    </a:p>
                  </a:txBody>
                  <a:tcPr marR="1828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(-161)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  25,921</a:t>
                      </a:r>
                    </a:p>
                  </a:txBody>
                  <a:tcPr marR="54864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 =      0</a:t>
                      </a:r>
                    </a:p>
                  </a:txBody>
                  <a:tcPr marR="18288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sum = 214,870</a:t>
                      </a:r>
                    </a:p>
                  </a:txBody>
                  <a:tcPr marR="54864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2752" name="Object 128"/>
          <p:cNvGraphicFramePr>
            <a:graphicFrameLocks noChangeAspect="1"/>
          </p:cNvGraphicFramePr>
          <p:nvPr/>
        </p:nvGraphicFramePr>
        <p:xfrm>
          <a:off x="3432175" y="1905000"/>
          <a:ext cx="9874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1" name="Equation" r:id="rId4" imgW="12173400" imgH="7296840" progId="Equation.3">
                  <p:embed/>
                </p:oleObj>
              </mc:Choice>
              <mc:Fallback>
                <p:oleObj name="Equation" r:id="rId4" imgW="12173400" imgH="7296840" progId="Equation.3">
                  <p:embed/>
                  <p:pic>
                    <p:nvPicPr>
                      <p:cNvPr id="0" name="Picture 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1905000"/>
                        <a:ext cx="987425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753" name="Object 129"/>
          <p:cNvGraphicFramePr>
            <a:graphicFrameLocks noChangeAspect="1"/>
          </p:cNvGraphicFramePr>
          <p:nvPr/>
        </p:nvGraphicFramePr>
        <p:xfrm>
          <a:off x="1509713" y="1905000"/>
          <a:ext cx="39528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2" name="Equation" r:id="rId6" imgW="4861800" imgH="7296840" progId="Equation.3">
                  <p:embed/>
                </p:oleObj>
              </mc:Choice>
              <mc:Fallback>
                <p:oleObj name="Equation" r:id="rId6" imgW="4861800" imgH="7296840" progId="Equation.3">
                  <p:embed/>
                  <p:pic>
                    <p:nvPicPr>
                      <p:cNvPr id="0" name="Picture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905000"/>
                        <a:ext cx="395287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755" name="Object 131"/>
          <p:cNvGraphicFramePr>
            <a:graphicFrameLocks noGrp="1" noChangeAspect="1"/>
          </p:cNvGraphicFramePr>
          <p:nvPr>
            <p:ph sz="half" idx="2"/>
          </p:nvPr>
        </p:nvGraphicFramePr>
        <p:xfrm>
          <a:off x="6221413" y="1957388"/>
          <a:ext cx="116998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3" name="Equation" r:id="rId8" imgW="17047800" imgH="8109000" progId="Equation.3">
                  <p:embed/>
                </p:oleObj>
              </mc:Choice>
              <mc:Fallback>
                <p:oleObj name="Equation" r:id="rId8" imgW="17047800" imgH="8109000" progId="Equation.3">
                  <p:embed/>
                  <p:pic>
                    <p:nvPicPr>
                      <p:cNvPr id="0" name="Picture 53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3" y="1957388"/>
                        <a:ext cx="1169987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228600"/>
            <a:ext cx="7772400" cy="1219200"/>
          </a:xfrm>
          <a:noFill/>
          <a:ln/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002060"/>
                </a:solidFill>
                <a:ea typeface="SimSun" pitchFamily="2" charset="-122"/>
              </a:rPr>
              <a:t>Variance and Standard </a:t>
            </a:r>
            <a:r>
              <a:rPr lang="en-US" altLang="zh-CN" sz="4000" dirty="0" smtClean="0">
                <a:solidFill>
                  <a:srgbClr val="002060"/>
                </a:solidFill>
                <a:ea typeface="SimSun" pitchFamily="2" charset="-122"/>
              </a:rPr>
              <a:t>Deviation</a:t>
            </a:r>
            <a:endParaRPr lang="en-US" altLang="zh-CN" sz="3200" dirty="0">
              <a:solidFill>
                <a:srgbClr val="002060"/>
              </a:solidFill>
              <a:ea typeface="SimSun" pitchFamily="2" charset="-122"/>
            </a:endParaRPr>
          </a:p>
        </p:txBody>
      </p:sp>
      <p:graphicFrame>
        <p:nvGraphicFramePr>
          <p:cNvPr id="2898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978613"/>
              </p:ext>
            </p:extLst>
          </p:nvPr>
        </p:nvGraphicFramePr>
        <p:xfrm>
          <a:off x="1066800" y="2133600"/>
          <a:ext cx="6096000" cy="1361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4" name="Equation" r:id="rId4" imgW="1358900" imgH="330200" progId="Equation.3">
                  <p:embed/>
                </p:oleObj>
              </mc:Choice>
              <mc:Fallback>
                <p:oleObj name="Equation" r:id="rId4" imgW="1358900" imgH="330200" progId="Equation.3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6096000" cy="1361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8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411344"/>
              </p:ext>
            </p:extLst>
          </p:nvPr>
        </p:nvGraphicFramePr>
        <p:xfrm>
          <a:off x="1219200" y="4343400"/>
          <a:ext cx="6248400" cy="720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5" name="Equation" r:id="rId6" imgW="1752600" imgH="203200" progId="Equation.3">
                  <p:embed/>
                </p:oleObj>
              </mc:Choice>
              <mc:Fallback>
                <p:oleObj name="Equation" r:id="rId6" imgW="1752600" imgH="203200" progId="Equation.3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343400"/>
                        <a:ext cx="6248400" cy="7209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Variance (2D)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008783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Model for 52 card deck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" y="2590800"/>
            <a:ext cx="9058275" cy="375285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1447800"/>
            <a:ext cx="859339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phenomenon: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Arrange 52 card deck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 zigzag way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space: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6320135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Event: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pick an ace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Variance (2D)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0087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Variance (2D)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0087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Variance (2D)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0087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Variance (2D)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008783" cy="4572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 rot="5400000">
            <a:off x="4267200" y="4419599"/>
            <a:ext cx="381000" cy="3886200"/>
          </a:xfrm>
          <a:prstGeom prst="rightBrace">
            <a:avLst>
              <a:gd name="adj1" fmla="val 40000"/>
              <a:gd name="adj2" fmla="val 526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10800000">
            <a:off x="1600199" y="2438400"/>
            <a:ext cx="381000" cy="3505200"/>
          </a:xfrm>
          <a:prstGeom prst="rightBrace">
            <a:avLst>
              <a:gd name="adj1" fmla="val 40000"/>
              <a:gd name="adj2" fmla="val 526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2895600"/>
            <a:ext cx="2915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C00000"/>
                </a:solidFill>
              </a:rPr>
              <a:t>Variance doesn’t explore </a:t>
            </a:r>
          </a:p>
          <a:p>
            <a:pPr algn="ctr"/>
            <a:r>
              <a:rPr lang="en-IN" b="1" i="1" dirty="0" smtClean="0">
                <a:solidFill>
                  <a:srgbClr val="C00000"/>
                </a:solidFill>
              </a:rPr>
              <a:t>relationship between variables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2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Covariance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0200" y="1981200"/>
                <a:ext cx="497419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Variance(x)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sz="28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28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IN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IN" sz="28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IN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81200"/>
                <a:ext cx="4974190" cy="70301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577" b="-1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60010" y="2954587"/>
                <a:ext cx="543139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  <m:r>
                          <a:rPr lang="en-IN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010" y="2954587"/>
                <a:ext cx="5431390" cy="70301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19200" y="4249987"/>
                <a:ext cx="67818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  <m:r>
                          <a:rPr lang="en-IN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249987"/>
                <a:ext cx="6781800" cy="70301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95400" y="5316787"/>
                <a:ext cx="67818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d>
                      <m:dPr>
                        <m:ctrlPr>
                          <a:rPr lang="en-I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/>
                          </a:rPr>
                          <m:t>x</m:t>
                        </m:r>
                        <m:r>
                          <a:rPr lang="en-IN" sz="28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IN" sz="28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en-I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IN" sz="2800" b="0" dirty="0" smtClean="0"/>
              </a:p>
              <a:p>
                <a:pPr marL="457200" indent="-45720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>
                        <a:latin typeface="Cambria Math"/>
                      </a:rPr>
                      <m:t>Covariance</m:t>
                    </m:r>
                    <m:d>
                      <m:dPr>
                        <m:ctrlPr>
                          <a:rPr lang="en-IN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800">
                            <a:latin typeface="Cambria Math"/>
                          </a:rPr>
                          <m:t>x</m:t>
                        </m:r>
                        <m:r>
                          <a:rPr lang="en-IN" sz="2800">
                            <a:latin typeface="Cambria Math"/>
                          </a:rPr>
                          <m:t>,</m:t>
                        </m:r>
                        <m:r>
                          <a:rPr lang="en-IN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IN" sz="28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IN" sz="2800">
                        <a:latin typeface="Cambria Math"/>
                      </a:rPr>
                      <m:t>Covariance</m:t>
                    </m:r>
                    <m:d>
                      <m:dPr>
                        <m:ctrlPr>
                          <a:rPr lang="en-IN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/>
                          </a:rPr>
                          <m:t>y</m:t>
                        </m:r>
                        <m:r>
                          <a:rPr lang="en-IN" sz="28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800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316787"/>
                <a:ext cx="6781800" cy="138499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74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Covariance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74" y="2667000"/>
            <a:ext cx="480702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Covariance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7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Covariance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81844" y="5228408"/>
            <a:ext cx="1084216" cy="746760"/>
            <a:chOff x="2781844" y="5228408"/>
            <a:chExt cx="1084216" cy="746760"/>
          </a:xfrm>
        </p:grpSpPr>
        <p:sp>
          <p:nvSpPr>
            <p:cNvPr id="4" name="Oval 3"/>
            <p:cNvSpPr/>
            <p:nvPr/>
          </p:nvSpPr>
          <p:spPr>
            <a:xfrm>
              <a:off x="3774620" y="5883728"/>
              <a:ext cx="91440" cy="9144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4" idx="0"/>
            </p:cNvCxnSpPr>
            <p:nvPr/>
          </p:nvCxnSpPr>
          <p:spPr>
            <a:xfrm flipH="1" flipV="1">
              <a:off x="3814900" y="5301344"/>
              <a:ext cx="5440" cy="58238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19400" y="5274128"/>
              <a:ext cx="9906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781844" y="5228408"/>
              <a:ext cx="91440" cy="9144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13264" y="4305300"/>
            <a:ext cx="2264228" cy="1706336"/>
            <a:chOff x="2713264" y="4305300"/>
            <a:chExt cx="2264228" cy="1706336"/>
          </a:xfrm>
        </p:grpSpPr>
        <p:sp>
          <p:nvSpPr>
            <p:cNvPr id="6" name="5-Point Star 5"/>
            <p:cNvSpPr/>
            <p:nvPr/>
          </p:nvSpPr>
          <p:spPr>
            <a:xfrm>
              <a:off x="4748892" y="5783036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endCxn id="6" idx="0"/>
            </p:cNvCxnSpPr>
            <p:nvPr/>
          </p:nvCxnSpPr>
          <p:spPr>
            <a:xfrm>
              <a:off x="4863192" y="4419600"/>
              <a:ext cx="0" cy="1363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827564" y="4435928"/>
              <a:ext cx="19893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5-Point Star 23"/>
            <p:cNvSpPr/>
            <p:nvPr/>
          </p:nvSpPr>
          <p:spPr>
            <a:xfrm>
              <a:off x="2713264" y="43053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24418" y="4234934"/>
            <a:ext cx="2860922" cy="2277380"/>
            <a:chOff x="2224418" y="4234934"/>
            <a:chExt cx="2860922" cy="2277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636478" y="6142982"/>
                  <a:ext cx="4591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6478" y="6142982"/>
                  <a:ext cx="459164" cy="369332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258784" y="5059920"/>
                  <a:ext cx="4608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784" y="5059920"/>
                  <a:ext cx="460831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718958" y="6134818"/>
                  <a:ext cx="3663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8958" y="6134818"/>
                  <a:ext cx="366382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r="-2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224418" y="4234934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418" y="4234934"/>
                  <a:ext cx="369780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782699" y="4343400"/>
            <a:ext cx="5320193" cy="2667000"/>
            <a:chOff x="782699" y="4343400"/>
            <a:chExt cx="5320193" cy="2667000"/>
          </a:xfrm>
        </p:grpSpPr>
        <p:sp>
          <p:nvSpPr>
            <p:cNvPr id="30" name="Left Brace 29"/>
            <p:cNvSpPr/>
            <p:nvPr/>
          </p:nvSpPr>
          <p:spPr>
            <a:xfrm>
              <a:off x="1932216" y="4343400"/>
              <a:ext cx="304800" cy="1009652"/>
            </a:xfrm>
            <a:prstGeom prst="leftBrace">
              <a:avLst>
                <a:gd name="adj1" fmla="val 4047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782699" y="4640036"/>
                  <a:ext cx="1078757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i="1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lang="en-US" dirty="0" smtClean="0"/>
                    <a:t>&lt;0</a:t>
                  </a:r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699" y="4640036"/>
                  <a:ext cx="1078757" cy="646331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t="-3774" r="-3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029200" y="6364069"/>
                  <a:ext cx="107369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dirty="0" smtClean="0"/>
                    <a:t>&lt;0</a:t>
                  </a:r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6364069"/>
                  <a:ext cx="1073692" cy="646331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t="-3774" r="-34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Left Brace 32"/>
            <p:cNvSpPr/>
            <p:nvPr/>
          </p:nvSpPr>
          <p:spPr>
            <a:xfrm rot="16200000">
              <a:off x="4205966" y="6134711"/>
              <a:ext cx="304800" cy="1009652"/>
            </a:xfrm>
            <a:prstGeom prst="leftBrace">
              <a:avLst>
                <a:gd name="adj1" fmla="val 4047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29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Covariance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94908" y="3759380"/>
            <a:ext cx="2881234" cy="2203532"/>
            <a:chOff x="2794908" y="3759380"/>
            <a:chExt cx="2881234" cy="2203532"/>
          </a:xfrm>
        </p:grpSpPr>
        <p:sp>
          <p:nvSpPr>
            <p:cNvPr id="4" name="Oval 3"/>
            <p:cNvSpPr/>
            <p:nvPr/>
          </p:nvSpPr>
          <p:spPr>
            <a:xfrm>
              <a:off x="5554436" y="5871472"/>
              <a:ext cx="121706" cy="9144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605163" y="3801836"/>
              <a:ext cx="0" cy="20614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40628" y="3801836"/>
              <a:ext cx="275718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794908" y="3759380"/>
              <a:ext cx="91440" cy="9144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13264" y="4305300"/>
            <a:ext cx="2264228" cy="1706336"/>
            <a:chOff x="2713264" y="4305300"/>
            <a:chExt cx="2264228" cy="1706336"/>
          </a:xfrm>
        </p:grpSpPr>
        <p:sp>
          <p:nvSpPr>
            <p:cNvPr id="6" name="5-Point Star 5"/>
            <p:cNvSpPr/>
            <p:nvPr/>
          </p:nvSpPr>
          <p:spPr>
            <a:xfrm>
              <a:off x="4748892" y="5783036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endCxn id="6" idx="0"/>
            </p:cNvCxnSpPr>
            <p:nvPr/>
          </p:nvCxnSpPr>
          <p:spPr>
            <a:xfrm>
              <a:off x="4863192" y="4419600"/>
              <a:ext cx="0" cy="1363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827564" y="4435928"/>
              <a:ext cx="19893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5-Point Star 23"/>
            <p:cNvSpPr/>
            <p:nvPr/>
          </p:nvSpPr>
          <p:spPr>
            <a:xfrm>
              <a:off x="2713264" y="43053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46560" y="6104915"/>
                <a:ext cx="459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560" y="6104915"/>
                <a:ext cx="459164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42224" y="3666154"/>
                <a:ext cx="460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224" y="3666154"/>
                <a:ext cx="460831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18958" y="6134818"/>
                <a:ext cx="366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958" y="6134818"/>
                <a:ext cx="366382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24418" y="4234934"/>
                <a:ext cx="369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418" y="4234934"/>
                <a:ext cx="369780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e 29"/>
          <p:cNvSpPr/>
          <p:nvPr/>
        </p:nvSpPr>
        <p:spPr>
          <a:xfrm>
            <a:off x="1937424" y="3679761"/>
            <a:ext cx="304800" cy="1009652"/>
          </a:xfrm>
          <a:prstGeom prst="leftBrace">
            <a:avLst>
              <a:gd name="adj1" fmla="val 4047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09600" y="3849469"/>
                <a:ext cx="11621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b="0" i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 smtClean="0"/>
                  <a:t>0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49469"/>
                <a:ext cx="1162113" cy="64633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3738" r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947924" y="6151081"/>
                <a:ext cx="11570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IN" b="0" i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 smtClean="0"/>
                  <a:t>0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24" y="6151081"/>
                <a:ext cx="1157048" cy="646331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3774" r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eft Brace 32"/>
          <p:cNvSpPr/>
          <p:nvPr/>
        </p:nvSpPr>
        <p:spPr>
          <a:xfrm rot="16200000">
            <a:off x="5125810" y="6040144"/>
            <a:ext cx="304800" cy="1009652"/>
          </a:xfrm>
          <a:prstGeom prst="leftBrace">
            <a:avLst>
              <a:gd name="adj1" fmla="val 4047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41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Covariance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19400" y="4449864"/>
            <a:ext cx="37338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33252" y="2955472"/>
            <a:ext cx="0" cy="29718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28602" y="3524250"/>
                <a:ext cx="14202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&lt;0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602" y="3524250"/>
                <a:ext cx="1420261" cy="27699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74645" y="5116774"/>
                <a:ext cx="14202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&lt;0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645" y="5116774"/>
                <a:ext cx="1420261" cy="27699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20438" y="5299501"/>
                <a:ext cx="14202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&gt;0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38" y="5299501"/>
                <a:ext cx="1420261" cy="27699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74644" y="3200400"/>
                <a:ext cx="14202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&gt;0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644" y="3200400"/>
                <a:ext cx="1420261" cy="27699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7-Point Star 15"/>
          <p:cNvSpPr/>
          <p:nvPr/>
        </p:nvSpPr>
        <p:spPr>
          <a:xfrm>
            <a:off x="228600" y="3662749"/>
            <a:ext cx="2133600" cy="191375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i="1" dirty="0" smtClean="0">
                <a:solidFill>
                  <a:schemeClr val="bg1"/>
                </a:solidFill>
              </a:rPr>
              <a:t>Positive </a:t>
            </a:r>
          </a:p>
          <a:p>
            <a:pPr algn="ctr"/>
            <a:r>
              <a:rPr lang="en-IN" sz="2800" i="1" dirty="0" smtClean="0">
                <a:solidFill>
                  <a:schemeClr val="bg1"/>
                </a:solidFill>
              </a:rPr>
              <a:t>Relation</a:t>
            </a:r>
            <a:endParaRPr lang="en-US" sz="28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01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Probability is the chance that some event will happen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It is the ratio of the number of ways a certain event can occur to the number of possible outcomes</a:t>
            </a:r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Covariance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4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Covariance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7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Covariance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91492" y="4283528"/>
            <a:ext cx="1856016" cy="1719944"/>
            <a:chOff x="2691492" y="4283528"/>
            <a:chExt cx="1856016" cy="171994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419600" y="4498848"/>
              <a:ext cx="0" cy="144475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819400" y="4419600"/>
              <a:ext cx="1524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5-Point Star 8"/>
            <p:cNvSpPr/>
            <p:nvPr/>
          </p:nvSpPr>
          <p:spPr>
            <a:xfrm>
              <a:off x="4318908" y="5774872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2691492" y="4283528"/>
              <a:ext cx="228600" cy="23164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73680" y="3505200"/>
            <a:ext cx="1027068" cy="2459084"/>
            <a:chOff x="2773680" y="3505200"/>
            <a:chExt cx="1027068" cy="245908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717472" y="3513364"/>
              <a:ext cx="23943" cy="237580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709308" y="5872844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773680" y="35052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6"/>
            </p:cNvCxnSpPr>
            <p:nvPr/>
          </p:nvCxnSpPr>
          <p:spPr>
            <a:xfrm>
              <a:off x="2865120" y="3550920"/>
              <a:ext cx="85235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Left Brace 18"/>
          <p:cNvSpPr/>
          <p:nvPr/>
        </p:nvSpPr>
        <p:spPr>
          <a:xfrm>
            <a:off x="2005692" y="3429000"/>
            <a:ext cx="228600" cy="1069848"/>
          </a:xfrm>
          <a:prstGeom prst="leftBrace">
            <a:avLst>
              <a:gd name="adj1" fmla="val 3690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2369" y="3352800"/>
                <a:ext cx="460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369" y="3352800"/>
                <a:ext cx="460831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33382" y="4201888"/>
                <a:ext cx="369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82" y="4201888"/>
                <a:ext cx="369780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02759" y="3733800"/>
                <a:ext cx="11621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b="0" i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 smtClean="0"/>
                  <a:t>0</a:t>
                </a:r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59" y="3733800"/>
                <a:ext cx="1162113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6667" r="-368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81400" y="6003472"/>
                <a:ext cx="459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6003472"/>
                <a:ext cx="459164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42708" y="6038852"/>
                <a:ext cx="366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708" y="6038852"/>
                <a:ext cx="366382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800600" y="6183868"/>
                <a:ext cx="10736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&lt;0</a:t>
                </a:r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6183868"/>
                <a:ext cx="1073692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6557" r="-3409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/>
          <p:cNvSpPr/>
          <p:nvPr/>
        </p:nvSpPr>
        <p:spPr>
          <a:xfrm rot="16200000">
            <a:off x="3941909" y="6023964"/>
            <a:ext cx="304800" cy="873417"/>
          </a:xfrm>
          <a:prstGeom prst="leftBrace">
            <a:avLst>
              <a:gd name="adj1" fmla="val 4047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Covariance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91492" y="4283528"/>
            <a:ext cx="1856016" cy="1719944"/>
            <a:chOff x="2691492" y="4283528"/>
            <a:chExt cx="1856016" cy="171994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419600" y="4498848"/>
              <a:ext cx="0" cy="144475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819400" y="4419600"/>
              <a:ext cx="1524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5-Point Star 8"/>
            <p:cNvSpPr/>
            <p:nvPr/>
          </p:nvSpPr>
          <p:spPr>
            <a:xfrm>
              <a:off x="4318908" y="5774872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2691492" y="4283528"/>
              <a:ext cx="228600" cy="23164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73680" y="4816928"/>
            <a:ext cx="2499360" cy="1147356"/>
            <a:chOff x="2773680" y="4816928"/>
            <a:chExt cx="2499360" cy="114735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225144" y="4876800"/>
              <a:ext cx="0" cy="10123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181600" y="5872844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773680" y="4816928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6"/>
            </p:cNvCxnSpPr>
            <p:nvPr/>
          </p:nvCxnSpPr>
          <p:spPr>
            <a:xfrm>
              <a:off x="2865120" y="4862648"/>
              <a:ext cx="231648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Left Brace 18"/>
          <p:cNvSpPr/>
          <p:nvPr/>
        </p:nvSpPr>
        <p:spPr>
          <a:xfrm>
            <a:off x="2057400" y="4267200"/>
            <a:ext cx="228600" cy="796616"/>
          </a:xfrm>
          <a:prstGeom prst="leftBrace">
            <a:avLst>
              <a:gd name="adj1" fmla="val 3690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92177" y="4632262"/>
                <a:ext cx="460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177" y="4632262"/>
                <a:ext cx="460831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33382" y="4201888"/>
                <a:ext cx="369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82" y="4201888"/>
                <a:ext cx="369780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02759" y="4507468"/>
                <a:ext cx="10787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i="1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 smtClean="0"/>
                  <a:t>&lt;0</a:t>
                </a:r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59" y="4507468"/>
                <a:ext cx="1078757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6557" r="-339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43458" y="6003472"/>
                <a:ext cx="459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458" y="6003472"/>
                <a:ext cx="459164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42708" y="6038852"/>
                <a:ext cx="366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708" y="6038852"/>
                <a:ext cx="366382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867400" y="6260068"/>
                <a:ext cx="10736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&gt;0</a:t>
                </a:r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6260068"/>
                <a:ext cx="1073692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6557" r="-3409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/>
          <p:cNvSpPr/>
          <p:nvPr/>
        </p:nvSpPr>
        <p:spPr>
          <a:xfrm rot="16200000">
            <a:off x="4744891" y="6040291"/>
            <a:ext cx="304800" cy="873417"/>
          </a:xfrm>
          <a:prstGeom prst="leftBrace">
            <a:avLst>
              <a:gd name="adj1" fmla="val 4047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Covariance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  <a:ln w="22225">
            <a:noFill/>
            <a:prstDash val="dash"/>
          </a:ln>
        </p:spPr>
      </p:pic>
      <p:cxnSp>
        <p:nvCxnSpPr>
          <p:cNvPr id="6" name="Straight Connector 5"/>
          <p:cNvCxnSpPr/>
          <p:nvPr/>
        </p:nvCxnSpPr>
        <p:spPr>
          <a:xfrm>
            <a:off x="2822124" y="4419600"/>
            <a:ext cx="3731076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03272" y="2940502"/>
            <a:ext cx="0" cy="297180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83011" y="5065654"/>
                <a:ext cx="14202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&gt;0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011" y="5065654"/>
                <a:ext cx="1420261" cy="27699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31963" y="3517258"/>
                <a:ext cx="14202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&gt;0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963" y="3517258"/>
                <a:ext cx="1420261" cy="27699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00515" y="2971800"/>
                <a:ext cx="14748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IN" sz="1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IN" sz="1200" b="0" i="0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515" y="2971800"/>
                <a:ext cx="1474827" cy="27699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3000" y="5204153"/>
                <a:ext cx="14202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&lt;0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204153"/>
                <a:ext cx="1420261" cy="27699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7-Point Star 22"/>
          <p:cNvSpPr/>
          <p:nvPr/>
        </p:nvSpPr>
        <p:spPr>
          <a:xfrm>
            <a:off x="228600" y="3662749"/>
            <a:ext cx="2133600" cy="191375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i="1" dirty="0" smtClean="0">
                <a:solidFill>
                  <a:schemeClr val="bg1"/>
                </a:solidFill>
              </a:rPr>
              <a:t>Negative </a:t>
            </a:r>
          </a:p>
          <a:p>
            <a:pPr algn="ctr"/>
            <a:r>
              <a:rPr lang="en-IN" sz="2800" i="1" dirty="0" smtClean="0">
                <a:solidFill>
                  <a:schemeClr val="bg1"/>
                </a:solidFill>
              </a:rPr>
              <a:t>Relation</a:t>
            </a:r>
            <a:endParaRPr lang="en-US" sz="28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97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Covariance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0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Covariance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819400" y="4449864"/>
            <a:ext cx="37338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28508" y="2947308"/>
            <a:ext cx="0" cy="29718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00515" y="2971800"/>
                <a:ext cx="14748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IN" sz="1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IN" sz="1200" b="0" i="0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515" y="2971800"/>
                <a:ext cx="1474827" cy="27699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47629" y="5105400"/>
                <a:ext cx="14748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IN" sz="1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IN" sz="1200" b="0" i="0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629" y="5105400"/>
                <a:ext cx="1474827" cy="27699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5600" y="5243899"/>
                <a:ext cx="14748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IN" sz="1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IN" sz="1200" b="0" i="0" smtClean="0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243899"/>
                <a:ext cx="1474827" cy="27699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73981" y="2971800"/>
                <a:ext cx="14748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IN" sz="1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IN" sz="1200" b="0" i="0" smtClean="0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981" y="2971800"/>
                <a:ext cx="1474827" cy="276999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7-Point Star 13"/>
          <p:cNvSpPr/>
          <p:nvPr/>
        </p:nvSpPr>
        <p:spPr>
          <a:xfrm>
            <a:off x="228600" y="3662749"/>
            <a:ext cx="2133600" cy="191375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i="1" dirty="0" smtClean="0">
                <a:solidFill>
                  <a:schemeClr val="bg1"/>
                </a:solidFill>
              </a:rPr>
              <a:t>No </a:t>
            </a:r>
          </a:p>
          <a:p>
            <a:pPr algn="ctr"/>
            <a:r>
              <a:rPr lang="en-IN" sz="2800" i="1" dirty="0" smtClean="0">
                <a:solidFill>
                  <a:schemeClr val="bg1"/>
                </a:solidFill>
              </a:rPr>
              <a:t>Relation</a:t>
            </a:r>
            <a:endParaRPr lang="en-US" sz="28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61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Covariance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00744" y="2678668"/>
            <a:ext cx="1295400" cy="3569732"/>
            <a:chOff x="500744" y="2678668"/>
            <a:chExt cx="1295400" cy="3569732"/>
          </a:xfrm>
        </p:grpSpPr>
        <p:sp>
          <p:nvSpPr>
            <p:cNvPr id="3" name="Rectangle 2"/>
            <p:cNvSpPr/>
            <p:nvPr/>
          </p:nvSpPr>
          <p:spPr>
            <a:xfrm>
              <a:off x="500744" y="3109079"/>
              <a:ext cx="1295400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  (2 ,  1)</a:t>
              </a:r>
              <a:endParaRPr lang="en-US" dirty="0"/>
            </a:p>
            <a:p>
              <a:r>
                <a:rPr lang="en-US" dirty="0"/>
                <a:t>    </a:t>
              </a:r>
              <a:r>
                <a:rPr lang="en-US" dirty="0" smtClean="0"/>
                <a:t>(2 ,  2)</a:t>
              </a:r>
              <a:endParaRPr lang="en-US" dirty="0"/>
            </a:p>
            <a:p>
              <a:r>
                <a:rPr lang="en-US" dirty="0"/>
                <a:t>    </a:t>
              </a:r>
              <a:r>
                <a:rPr lang="en-US" dirty="0" smtClean="0"/>
                <a:t>(4 ,  3)</a:t>
              </a:r>
              <a:endParaRPr lang="en-US" dirty="0"/>
            </a:p>
            <a:p>
              <a:r>
                <a:rPr lang="en-US" dirty="0"/>
                <a:t>    </a:t>
              </a:r>
              <a:r>
                <a:rPr lang="en-US" dirty="0" smtClean="0"/>
                <a:t>(6 ,  1)</a:t>
              </a:r>
              <a:endParaRPr lang="en-US" dirty="0"/>
            </a:p>
            <a:p>
              <a:r>
                <a:rPr lang="en-US" dirty="0" smtClean="0"/>
                <a:t>    (8 ,  3)</a:t>
              </a:r>
              <a:endParaRPr lang="en-US" dirty="0"/>
            </a:p>
            <a:p>
              <a:r>
                <a:rPr lang="en-US" dirty="0" smtClean="0"/>
                <a:t>    (1 ,  5)        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(4 ,  6)</a:t>
              </a:r>
              <a:endParaRPr lang="en-US" dirty="0"/>
            </a:p>
            <a:p>
              <a:r>
                <a:rPr lang="en-US" dirty="0" smtClean="0"/>
                <a:t>    (4 ,  7)</a:t>
              </a:r>
              <a:endParaRPr lang="en-US" dirty="0"/>
            </a:p>
            <a:p>
              <a:r>
                <a:rPr lang="en-US" dirty="0" smtClean="0"/>
                <a:t>    (6 ,  3)</a:t>
              </a:r>
              <a:endParaRPr lang="en-US" dirty="0"/>
            </a:p>
            <a:p>
              <a:r>
                <a:rPr lang="en-US" dirty="0" smtClean="0"/>
                <a:t>    (6 ,  5)</a:t>
              </a:r>
              <a:endParaRPr lang="en-US" dirty="0"/>
            </a:p>
            <a:p>
              <a:r>
                <a:rPr lang="en-US" dirty="0" smtClean="0"/>
                <a:t>    (6 ,  6)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33400" y="2678668"/>
                  <a:ext cx="1066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latin typeface="Cambria Math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IN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IN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IN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2678668"/>
                  <a:ext cx="1066800" cy="46166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ectangle 9"/>
          <p:cNvSpPr/>
          <p:nvPr/>
        </p:nvSpPr>
        <p:spPr>
          <a:xfrm>
            <a:off x="193220" y="6248400"/>
            <a:ext cx="1733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(4.4545, 3.8182)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31523" y="2678668"/>
            <a:ext cx="1978477" cy="3569732"/>
            <a:chOff x="1831523" y="2678668"/>
            <a:chExt cx="1978477" cy="3569732"/>
          </a:xfrm>
        </p:grpSpPr>
        <p:sp>
          <p:nvSpPr>
            <p:cNvPr id="11" name="Rectangle 10"/>
            <p:cNvSpPr/>
            <p:nvPr/>
          </p:nvSpPr>
          <p:spPr>
            <a:xfrm>
              <a:off x="1831523" y="3109079"/>
              <a:ext cx="1978477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 (-2.4545, </a:t>
              </a:r>
              <a:r>
                <a:rPr lang="en-US" dirty="0"/>
                <a:t>-</a:t>
              </a:r>
              <a:r>
                <a:rPr lang="en-US" dirty="0" smtClean="0"/>
                <a:t>2.8182)</a:t>
              </a:r>
              <a:endParaRPr lang="en-US" dirty="0"/>
            </a:p>
            <a:p>
              <a:r>
                <a:rPr lang="en-US" dirty="0"/>
                <a:t>   </a:t>
              </a:r>
              <a:r>
                <a:rPr lang="en-US" dirty="0" smtClean="0"/>
                <a:t>(-2.4545, </a:t>
              </a:r>
              <a:r>
                <a:rPr lang="en-US" dirty="0"/>
                <a:t>-</a:t>
              </a:r>
              <a:r>
                <a:rPr lang="en-US" dirty="0" smtClean="0"/>
                <a:t>1.8182)</a:t>
              </a:r>
              <a:endParaRPr lang="en-US" dirty="0"/>
            </a:p>
            <a:p>
              <a:r>
                <a:rPr lang="en-US" dirty="0"/>
                <a:t>   </a:t>
              </a:r>
              <a:r>
                <a:rPr lang="en-US" dirty="0" smtClean="0"/>
                <a:t>(-0.4545, </a:t>
              </a:r>
              <a:r>
                <a:rPr lang="en-US" dirty="0"/>
                <a:t>-</a:t>
              </a:r>
              <a:r>
                <a:rPr lang="en-US" dirty="0" smtClean="0"/>
                <a:t>0.8182)</a:t>
              </a:r>
              <a:endParaRPr lang="en-US" dirty="0"/>
            </a:p>
            <a:p>
              <a:r>
                <a:rPr lang="en-US" dirty="0"/>
                <a:t>    </a:t>
              </a:r>
              <a:r>
                <a:rPr lang="en-US" dirty="0" smtClean="0"/>
                <a:t>(1.5455, </a:t>
              </a:r>
              <a:r>
                <a:rPr lang="en-US" dirty="0"/>
                <a:t>-</a:t>
              </a:r>
              <a:r>
                <a:rPr lang="en-US" dirty="0" smtClean="0"/>
                <a:t>2.8182)</a:t>
              </a:r>
              <a:endParaRPr lang="en-US" dirty="0"/>
            </a:p>
            <a:p>
              <a:r>
                <a:rPr lang="en-US" dirty="0"/>
                <a:t>    </a:t>
              </a:r>
              <a:r>
                <a:rPr lang="en-US" dirty="0" smtClean="0"/>
                <a:t>(3.5455, </a:t>
              </a:r>
              <a:r>
                <a:rPr lang="en-US" dirty="0"/>
                <a:t>-</a:t>
              </a:r>
              <a:r>
                <a:rPr lang="en-US" dirty="0" smtClean="0"/>
                <a:t>0.8182)</a:t>
              </a:r>
              <a:endParaRPr lang="en-US" dirty="0"/>
            </a:p>
            <a:p>
              <a:r>
                <a:rPr lang="en-US" dirty="0"/>
                <a:t>   </a:t>
              </a:r>
              <a:r>
                <a:rPr lang="en-US" dirty="0" smtClean="0"/>
                <a:t>(-3.4545,  1.1818)</a:t>
              </a:r>
              <a:endParaRPr lang="en-US" dirty="0"/>
            </a:p>
            <a:p>
              <a:r>
                <a:rPr lang="en-US" dirty="0"/>
                <a:t>   </a:t>
              </a:r>
              <a:r>
                <a:rPr lang="en-US" dirty="0" smtClean="0"/>
                <a:t>(-0.4545,  2.1818)</a:t>
              </a:r>
              <a:endParaRPr lang="en-US" dirty="0"/>
            </a:p>
            <a:p>
              <a:r>
                <a:rPr lang="en-US" dirty="0"/>
                <a:t>   </a:t>
              </a:r>
              <a:r>
                <a:rPr lang="en-US" dirty="0" smtClean="0"/>
                <a:t>(-0.4545,  3.1818)</a:t>
              </a:r>
              <a:endParaRPr lang="en-US" dirty="0"/>
            </a:p>
            <a:p>
              <a:r>
                <a:rPr lang="en-US" dirty="0"/>
                <a:t>    </a:t>
              </a:r>
              <a:r>
                <a:rPr lang="en-US" dirty="0" smtClean="0"/>
                <a:t>(1.5455, </a:t>
              </a:r>
              <a:r>
                <a:rPr lang="en-US" dirty="0"/>
                <a:t>-</a:t>
              </a:r>
              <a:r>
                <a:rPr lang="en-US" dirty="0" smtClean="0"/>
                <a:t>0.8182)</a:t>
              </a:r>
              <a:endParaRPr lang="en-US" dirty="0"/>
            </a:p>
            <a:p>
              <a:r>
                <a:rPr lang="en-US" dirty="0"/>
                <a:t>    </a:t>
              </a:r>
              <a:r>
                <a:rPr lang="en-US" dirty="0" smtClean="0"/>
                <a:t>(1.5455,  1.1818)</a:t>
              </a:r>
              <a:endParaRPr lang="en-US" dirty="0"/>
            </a:p>
            <a:p>
              <a:r>
                <a:rPr lang="en-US" dirty="0"/>
                <a:t>    </a:t>
              </a:r>
              <a:r>
                <a:rPr lang="en-US" dirty="0" smtClean="0"/>
                <a:t>(1.5455, 2.1818)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057400" y="2678668"/>
                  <a:ext cx="16460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/>
                          </a:rPr>
                          <m:t>(</m:t>
                        </m:r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  <m:r>
                          <a:rPr lang="en-IN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b="0" i="1" smtClean="0">
                            <a:latin typeface="Cambria Math"/>
                          </a:rPr>
                          <m:t>,</m:t>
                        </m:r>
                        <m:r>
                          <a:rPr lang="en-IN" b="0" i="1" smtClean="0">
                            <a:latin typeface="Cambria Math"/>
                          </a:rPr>
                          <m:t>𝑦</m:t>
                        </m:r>
                        <m:r>
                          <a:rPr lang="en-IN" i="1" smtClean="0">
                            <a:latin typeface="Cambria Math"/>
                          </a:rPr>
                          <m:t> </m:t>
                        </m:r>
                        <m:r>
                          <a:rPr lang="en-IN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2678668"/>
                  <a:ext cx="1646092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r="-7037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267200" y="3409754"/>
                <a:ext cx="4425827" cy="5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000">
                        <a:latin typeface="Cambria Math"/>
                      </a:rPr>
                      <m:t>Covariance</m:t>
                    </m:r>
                    <m:r>
                      <a:rPr lang="en-IN" sz="20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000">
                        <a:latin typeface="Cambria Math"/>
                      </a:rPr>
                      <m:t>x</m:t>
                    </m:r>
                    <m:r>
                      <a:rPr lang="en-IN" sz="200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000">
                        <a:latin typeface="Cambria Math"/>
                      </a:rPr>
                      <m:t>y</m:t>
                    </m:r>
                    <m:r>
                      <a:rPr lang="en-IN" sz="2000">
                        <a:latin typeface="Cambria Math"/>
                      </a:rPr>
                      <m:t>)</m:t>
                    </m:r>
                    <m:r>
                      <a:rPr lang="en-IN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000" b="0" i="1" smtClean="0">
                            <a:latin typeface="Cambria Math"/>
                          </a:rPr>
                          <m:t>11</m:t>
                        </m:r>
                      </m:den>
                    </m:f>
                    <m:sSup>
                      <m:sSupPr>
                        <m:ctrlPr>
                          <a:rPr lang="en-IN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/>
                          </a:rPr>
                          <m:t>(</m:t>
                        </m:r>
                        <m:r>
                          <a:rPr lang="en-IN" sz="2000" i="1">
                            <a:latin typeface="Cambria Math"/>
                          </a:rPr>
                          <m:t>𝑥</m:t>
                        </m:r>
                        <m:r>
                          <a:rPr lang="en-IN" sz="20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0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N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IN" sz="2000" i="1" smtClean="0">
                        <a:latin typeface="Cambria Math"/>
                      </a:rPr>
                      <m:t> </m:t>
                    </m:r>
                    <m:r>
                      <a:rPr lang="en-IN" sz="2000" i="1">
                        <a:latin typeface="Cambria Math"/>
                      </a:rPr>
                      <m:t>(</m:t>
                    </m:r>
                    <m:r>
                      <a:rPr lang="en-IN" sz="2000" b="0" i="1" smtClean="0">
                        <a:latin typeface="Cambria Math"/>
                      </a:rPr>
                      <m:t>𝑦</m:t>
                    </m:r>
                    <m:r>
                      <a:rPr lang="en-IN" sz="2000" i="1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20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409754"/>
                <a:ext cx="4425827" cy="52693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r="-2479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499182" y="6260068"/>
            <a:ext cx="701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(0, 0)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34135" y="4431268"/>
                <a:ext cx="45174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2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000">
                        <a:solidFill>
                          <a:srgbClr val="C00000"/>
                        </a:solidFill>
                        <a:latin typeface="Cambria Math"/>
                      </a:rPr>
                      <m:t>Covariance</m:t>
                    </m:r>
                    <m:r>
                      <a:rPr lang="en-IN" sz="200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000">
                        <a:solidFill>
                          <a:srgbClr val="C00000"/>
                        </a:solidFill>
                        <a:latin typeface="Cambria Math"/>
                      </a:rPr>
                      <m:t>x</m:t>
                    </m:r>
                    <m:r>
                      <a:rPr lang="en-IN" sz="200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000">
                        <a:solidFill>
                          <a:srgbClr val="C00000"/>
                        </a:solidFill>
                        <a:latin typeface="Cambria Math"/>
                      </a:rPr>
                      <m:t>y</m:t>
                    </m:r>
                    <m:r>
                      <a:rPr lang="en-IN" sz="200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  <m:r>
                      <a:rPr lang="en-IN" sz="20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IN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𝐸</m:t>
                    </m:r>
                    <m:r>
                      <a:rPr lang="en-IN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IN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I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IN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IN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IN" sz="200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I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I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IN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135" y="4431268"/>
                <a:ext cx="4517455" cy="40011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r="-405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5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/>
      <p:bldP spid="17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Covariance Matrix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2057400"/>
                <a:ext cx="8799204" cy="179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/>
                        </a:rPr>
                        <m:t>𝐶𝑜𝑣</m:t>
                      </m:r>
                      <m:r>
                        <a:rPr lang="en-IN" sz="2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IN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latin typeface="Cambria Math"/>
                            </a:rPr>
                            <m:t>∑</m:t>
                          </m:r>
                        </m:e>
                      </m:d>
                      <m:r>
                        <a:rPr lang="en-IN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8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sz="2800" b="0" i="1" smtClean="0">
                                    <a:latin typeface="Cambria Math"/>
                                  </a:rPr>
                                  <m:t>𝑜𝑣</m:t>
                                </m:r>
                                <m:r>
                                  <a:rPr lang="en-IN" sz="28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IN" sz="2800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sz="28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𝑜𝑣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N" sz="28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 smtClean="0">
                                          <a:latin typeface="Cambria Math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𝑜𝑣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𝑜𝑣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sz="28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𝑜𝑣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N" sz="28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𝑜𝑣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 smtClean="0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𝑜𝑣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𝑜𝑣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N" sz="2800" i="1">
                                                <a:latin typeface="Cambria Math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N" sz="2800" i="1">
                                                <a:latin typeface="Cambria Math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N" sz="2800" i="1">
                                                <a:latin typeface="Cambria Math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N" sz="2800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IN" sz="2800" i="1">
                                                <a:latin typeface="Cambria Math"/>
                                              </a:rPr>
                                              <m:t>𝑜𝑣</m:t>
                                            </m:r>
                                            <m:r>
                                              <a:rPr lang="en-IN" sz="2800" i="1"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sz="28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2800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2800" b="0" i="1" smtClean="0">
                                                    <a:latin typeface="Cambria Math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N" sz="2800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sz="28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2800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2800" b="0" i="1" smtClean="0">
                                                    <a:latin typeface="Cambria Math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IN" sz="2800" i="1"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057400"/>
                <a:ext cx="8799204" cy="179921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4572000"/>
                <a:ext cx="8174097" cy="1977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00050" indent="-40005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IN" sz="2800" dirty="0" smtClean="0"/>
                  <a:t>Diagonal elements are variances,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a:rPr lang="en-IN" sz="2800" b="0" i="1" smtClean="0">
                        <a:latin typeface="Cambria Math"/>
                      </a:rPr>
                      <m:t>𝑥</m:t>
                    </m:r>
                    <m:r>
                      <a:rPr lang="en-IN" sz="2800" b="0" i="1" smtClean="0">
                        <a:latin typeface="Cambria Math"/>
                      </a:rPr>
                      <m:t>,</m:t>
                    </m:r>
                    <m:r>
                      <a:rPr lang="en-IN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IN" sz="2800" dirty="0" smtClean="0"/>
                  <a:t>)=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en-I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2800" dirty="0" smtClean="0"/>
                  <a:t>.</a:t>
                </a:r>
              </a:p>
              <a:p>
                <a:pPr marL="400050" indent="-40005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IN" sz="2800" dirty="0" smtClean="0"/>
                  <a:t>Covariance Matrix is symmetric.</a:t>
                </a:r>
              </a:p>
              <a:p>
                <a:pPr marL="400050" indent="-40005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IN" sz="2800" dirty="0" smtClean="0"/>
                  <a:t>It is a positive semi-definite matrix.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72000"/>
                <a:ext cx="8174097" cy="197746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268" r="-597" b="-7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3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Correlation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00" y="1752600"/>
            <a:ext cx="2599800" cy="19781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52600"/>
            <a:ext cx="2517537" cy="19155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7" y="1754611"/>
            <a:ext cx="2601163" cy="1979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733800"/>
            <a:ext cx="151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Positive relation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54596" y="3722588"/>
            <a:ext cx="160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Negative relation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3681049"/>
            <a:ext cx="113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No relation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5800" y="46482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000" dirty="0" smtClean="0"/>
              <a:t>Covariance determines </a:t>
            </a:r>
            <a:r>
              <a:rPr lang="en-IN" sz="2000" dirty="0"/>
              <a:t>whether </a:t>
            </a:r>
            <a:r>
              <a:rPr lang="en-IN" sz="2000" dirty="0" smtClean="0"/>
              <a:t>relation is positive </a:t>
            </a:r>
            <a:r>
              <a:rPr lang="en-IN" sz="2000" dirty="0"/>
              <a:t>or </a:t>
            </a:r>
            <a:r>
              <a:rPr lang="en-IN" sz="2000" dirty="0" smtClean="0"/>
              <a:t>negative, </a:t>
            </a:r>
            <a:r>
              <a:rPr lang="en-IN" sz="2000" dirty="0"/>
              <a:t>but it was impossible to measure the degree to which the variables </a:t>
            </a:r>
            <a:r>
              <a:rPr lang="en-IN" sz="2000" dirty="0" smtClean="0"/>
              <a:t>are related.</a:t>
            </a:r>
            <a:endParaRPr lang="en-IN" sz="2000" dirty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000" dirty="0" smtClean="0"/>
              <a:t>Correlation </a:t>
            </a:r>
            <a:r>
              <a:rPr lang="en-IN" sz="2000" dirty="0"/>
              <a:t>is another way to determine how two variables are related. </a:t>
            </a:r>
            <a:endParaRPr lang="en-IN" sz="2000" dirty="0" smtClean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000" dirty="0" smtClean="0"/>
              <a:t>In addition to whether </a:t>
            </a:r>
            <a:r>
              <a:rPr lang="en-IN" sz="2000" dirty="0"/>
              <a:t>variables are positively or </a:t>
            </a:r>
            <a:r>
              <a:rPr lang="en-IN" sz="2000" dirty="0" smtClean="0"/>
              <a:t>negatively </a:t>
            </a:r>
            <a:r>
              <a:rPr lang="en-IN" sz="2000" dirty="0"/>
              <a:t>related, correlation also tells </a:t>
            </a:r>
            <a:r>
              <a:rPr lang="en-IN" sz="2000" dirty="0" smtClean="0"/>
              <a:t>the </a:t>
            </a:r>
            <a:r>
              <a:rPr lang="en-IN" sz="2000" dirty="0">
                <a:solidFill>
                  <a:srgbClr val="C00000"/>
                </a:solidFill>
              </a:rPr>
              <a:t>degree</a:t>
            </a:r>
            <a:r>
              <a:rPr lang="en-IN" sz="2000" dirty="0"/>
              <a:t> to which the variables </a:t>
            </a:r>
            <a:r>
              <a:rPr lang="en-IN" sz="2000" dirty="0" smtClean="0"/>
              <a:t>are related each other.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239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572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number of favorable outcomes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number of possible outcomes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that use Probability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(1) Dice, (2) Spinners, (3) Coins, (4) Deck of Cards, (5) Evens/Odds, (6) Alphabet, etc.</a:t>
            </a:r>
          </a:p>
        </p:txBody>
      </p:sp>
      <p:sp>
        <p:nvSpPr>
          <p:cNvPr id="14438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143000" y="32004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P(event) =</a:t>
            </a:r>
            <a:r>
              <a:rPr lang="en-US" dirty="0"/>
              <a:t> 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200400" y="3505200"/>
            <a:ext cx="4114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>
                <a:solidFill>
                  <a:srgbClr val="002060"/>
                </a:solidFill>
              </a:rPr>
              <a:t>Correlation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1676400"/>
                <a:ext cx="7389202" cy="1093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/>
                            </a:rPr>
                            <m:t>𝑥𝑦</m:t>
                          </m:r>
                        </m:sub>
                      </m:sSub>
                      <m:r>
                        <a:rPr lang="en-IN" sz="2800" b="0" i="1" smtClean="0">
                          <a:latin typeface="Cambria Math"/>
                        </a:rPr>
                        <m:t>=</m:t>
                      </m:r>
                      <m:r>
                        <a:rPr lang="en-IN" sz="2800" b="0" i="1" smtClean="0">
                          <a:latin typeface="Cambria Math"/>
                        </a:rPr>
                        <m:t>𝐶𝑜𝑟𝑟𝑒𝑙𝑎𝑡𝑖𝑜𝑛</m:t>
                      </m:r>
                      <m:r>
                        <a:rPr lang="en-IN" sz="2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IN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IN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IN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sz="2800" b="0" i="1" smtClean="0">
                              <a:latin typeface="Cambria Math"/>
                            </a:rPr>
                            <m:t>𝑐𝑜𝑣</m:t>
                          </m:r>
                          <m:r>
                            <a:rPr lang="en-IN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IN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IN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N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sz="2800" b="0" i="1" smtClean="0">
                                  <a:latin typeface="Cambria Math"/>
                                </a:rPr>
                                <m:t>𝑣𝑎𝑟</m:t>
                              </m:r>
                              <m:r>
                                <a:rPr lang="en-IN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IN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IN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IN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sz="2800" i="1">
                                  <a:latin typeface="Cambria Math"/>
                                </a:rPr>
                                <m:t>𝑣𝑎𝑟</m:t>
                              </m:r>
                              <m:r>
                                <a:rPr lang="en-IN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IN" sz="28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IN" sz="2800" i="1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  <m:r>
                            <a:rPr lang="en-IN" sz="2800" b="0" i="1" smtClean="0">
                              <a:latin typeface="Cambria Math"/>
                            </a:rPr>
                            <m:t>.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76400"/>
                <a:ext cx="7389202" cy="109388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9695" y="3429000"/>
                <a:ext cx="4874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−1</m:t>
                      </m:r>
                      <m:r>
                        <a:rPr lang="en-IN" sz="28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IN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𝐶𝑜𝑟𝑟𝑒𝑙𝑎𝑡𝑖𝑜𝑛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IN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IN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≤+1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695" y="3429000"/>
                <a:ext cx="4874540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4" y="4724400"/>
            <a:ext cx="8170309" cy="17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>
                <a:solidFill>
                  <a:srgbClr val="002060"/>
                </a:solidFill>
              </a:rPr>
              <a:t>Multivariate Gaussians (or "</a:t>
            </a:r>
            <a:r>
              <a:rPr lang="en-US" sz="2600" dirty="0" err="1" smtClean="0">
                <a:solidFill>
                  <a:srgbClr val="002060"/>
                </a:solidFill>
              </a:rPr>
              <a:t>multinormal</a:t>
            </a:r>
            <a:r>
              <a:rPr lang="en-US" sz="2600" dirty="0" smtClean="0">
                <a:solidFill>
                  <a:srgbClr val="002060"/>
                </a:solidFill>
              </a:rPr>
              <a:t> distribution“ or “multivariate normal distribution”)</a:t>
            </a:r>
          </a:p>
        </p:txBody>
      </p:sp>
      <p:pic>
        <p:nvPicPr>
          <p:cNvPr id="2150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5357813"/>
            <a:ext cx="6705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514600"/>
            <a:ext cx="50815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500063" y="3420655"/>
            <a:ext cx="544353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Multivariate case: </a:t>
            </a:r>
          </a:p>
          <a:p>
            <a:pPr>
              <a:defRPr/>
            </a:pPr>
            <a:r>
              <a:rPr lang="en-US" dirty="0">
                <a:ea typeface="ＭＳ Ｐゴシック" pitchFamily="48" charset="-128"/>
              </a:rPr>
              <a:t>Vector of observations </a:t>
            </a:r>
            <a:r>
              <a:rPr lang="en-US" b="1" dirty="0">
                <a:ea typeface="ＭＳ Ｐゴシック" pitchFamily="48" charset="-128"/>
              </a:rPr>
              <a:t>x, </a:t>
            </a:r>
            <a:r>
              <a:rPr lang="en-US" dirty="0">
                <a:ea typeface="ＭＳ Ｐゴシック" pitchFamily="48" charset="-128"/>
              </a:rPr>
              <a:t> </a:t>
            </a:r>
          </a:p>
          <a:p>
            <a:pPr>
              <a:defRPr/>
            </a:pPr>
            <a:r>
              <a:rPr lang="en-US" dirty="0">
                <a:ea typeface="ＭＳ Ｐゴシック" pitchFamily="48" charset="-128"/>
              </a:rPr>
              <a:t>vector of means </a:t>
            </a:r>
            <a:r>
              <a:rPr lang="en-US" b="1" dirty="0">
                <a:ea typeface="ＭＳ Ｐゴシック" pitchFamily="48" charset="-128"/>
                <a:sym typeface="Symbol" pitchFamily="18" charset="2"/>
              </a:rPr>
              <a:t></a:t>
            </a:r>
            <a:r>
              <a:rPr lang="en-US" dirty="0">
                <a:ea typeface="ＭＳ Ｐゴシック" pitchFamily="48" charset="-128"/>
              </a:rPr>
              <a:t> and covariance </a:t>
            </a:r>
            <a:r>
              <a:rPr lang="en-US" dirty="0" smtClean="0">
                <a:ea typeface="ＭＳ Ｐゴシック" pitchFamily="48" charset="-128"/>
              </a:rPr>
              <a:t>matrix </a:t>
            </a:r>
            <a:r>
              <a:rPr lang="en-US" b="1" dirty="0" smtClean="0">
                <a:ea typeface="ＭＳ Ｐゴシック" pitchFamily="48" charset="-128"/>
                <a:sym typeface="Symbol" pitchFamily="18" charset="2"/>
              </a:rPr>
              <a:t></a:t>
            </a:r>
            <a:endParaRPr lang="en-US" b="1" dirty="0">
              <a:ea typeface="ＭＳ Ｐゴシック" pitchFamily="4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625" y="1500189"/>
            <a:ext cx="482856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/>
              <a:t>Univariate</a:t>
            </a:r>
            <a:r>
              <a:rPr lang="en-US" sz="2000" dirty="0"/>
              <a:t> case: </a:t>
            </a:r>
            <a:r>
              <a:rPr lang="en-US" sz="2000" dirty="0">
                <a:ea typeface="ＭＳ Ｐゴシック" pitchFamily="48" charset="-128"/>
                <a:cs typeface="Arial" charset="0"/>
              </a:rPr>
              <a:t>single mean </a:t>
            </a:r>
            <a:r>
              <a:rPr lang="en-US" sz="2400" dirty="0">
                <a:ea typeface="ＭＳ Ｐゴシック" pitchFamily="48" charset="-128"/>
                <a:cs typeface="Arial" charset="0"/>
                <a:sym typeface="Symbol" pitchFamily="18" charset="2"/>
              </a:rPr>
              <a:t></a:t>
            </a:r>
            <a:r>
              <a:rPr lang="en-US" sz="2000" dirty="0">
                <a:ea typeface="ＭＳ Ｐゴシック" pitchFamily="48" charset="-128"/>
                <a:cs typeface="Arial" charset="0"/>
                <a:sym typeface="Symbol" pitchFamily="18" charset="2"/>
              </a:rPr>
              <a:t> </a:t>
            </a:r>
            <a:r>
              <a:rPr lang="en-US" sz="2000" dirty="0">
                <a:ea typeface="ＭＳ Ｐゴシック" pitchFamily="48" charset="-128"/>
                <a:cs typeface="Arial" charset="0"/>
              </a:rPr>
              <a:t>and </a:t>
            </a:r>
            <a:endParaRPr lang="en-US" sz="2000" dirty="0" smtClean="0">
              <a:ea typeface="ＭＳ Ｐゴシック" pitchFamily="48" charset="-128"/>
              <a:cs typeface="Arial" charset="0"/>
            </a:endParaRPr>
          </a:p>
          <a:p>
            <a:pPr>
              <a:defRPr/>
            </a:pPr>
            <a:r>
              <a:rPr lang="en-US" sz="2000" dirty="0" smtClean="0">
                <a:ea typeface="ＭＳ Ｐゴシック" pitchFamily="48" charset="-128"/>
                <a:cs typeface="Arial" charset="0"/>
              </a:rPr>
              <a:t>variance </a:t>
            </a:r>
            <a:r>
              <a:rPr lang="en-US" sz="2400" dirty="0" smtClean="0">
                <a:ea typeface="ＭＳ Ｐゴシック" pitchFamily="48" charset="-128"/>
                <a:cs typeface="Arial" charset="0"/>
                <a:sym typeface="Symbol" pitchFamily="18" charset="2"/>
              </a:rPr>
              <a:t></a:t>
            </a:r>
            <a:endParaRPr lang="en-US" sz="2400" dirty="0">
              <a:ea typeface="ＭＳ Ｐゴシック" pitchFamily="48" charset="-128"/>
            </a:endParaRP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1428750"/>
            <a:ext cx="2214562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3286125"/>
            <a:ext cx="2928938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rot="16200000" flipV="1">
            <a:off x="2285206" y="5287169"/>
            <a:ext cx="715963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TextBox 33"/>
          <p:cNvSpPr txBox="1">
            <a:spLocks noChangeArrowheads="1"/>
          </p:cNvSpPr>
          <p:nvPr/>
        </p:nvSpPr>
        <p:spPr bwMode="auto">
          <a:xfrm>
            <a:off x="1285875" y="4714875"/>
            <a:ext cx="15414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Dimension of x</a:t>
            </a:r>
          </a:p>
        </p:txBody>
      </p:sp>
      <p:sp>
        <p:nvSpPr>
          <p:cNvPr id="21515" name="TextBox 35"/>
          <p:cNvSpPr txBox="1">
            <a:spLocks noChangeArrowheads="1"/>
          </p:cNvSpPr>
          <p:nvPr/>
        </p:nvSpPr>
        <p:spPr bwMode="auto">
          <a:xfrm>
            <a:off x="2857500" y="4714875"/>
            <a:ext cx="1358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Determinant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2858294" y="5358606"/>
            <a:ext cx="641350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Multivariate Gaussians</a:t>
            </a:r>
          </a:p>
        </p:txBody>
      </p:sp>
      <p:pic>
        <p:nvPicPr>
          <p:cNvPr id="22531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3686175"/>
            <a:ext cx="6705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2214563"/>
            <a:ext cx="5081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3000364" y="3071810"/>
            <a:ext cx="1143008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00364" y="4471993"/>
            <a:ext cx="1643074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143125" y="3124200"/>
            <a:ext cx="1438275" cy="163353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2214563" y="4543425"/>
            <a:ext cx="1143000" cy="28575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1143000" y="4764087"/>
            <a:ext cx="2608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do not depend on x</a:t>
            </a:r>
          </a:p>
          <a:p>
            <a:r>
              <a:rPr lang="en-US" dirty="0"/>
              <a:t>normalization constants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2" y="4471993"/>
            <a:ext cx="2428892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00628" y="3070222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7813" y="3143250"/>
            <a:ext cx="230864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Multivariate case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5750" y="1752600"/>
            <a:ext cx="210826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dirty="0">
                <a:latin typeface="+mj-lt"/>
                <a:cs typeface="Arial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case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867402" y="3124202"/>
            <a:ext cx="704848" cy="2062161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6286501" y="4829175"/>
            <a:ext cx="785812" cy="7143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39"/>
          <p:cNvSpPr txBox="1">
            <a:spLocks noChangeArrowheads="1"/>
          </p:cNvSpPr>
          <p:nvPr/>
        </p:nvSpPr>
        <p:spPr bwMode="auto">
          <a:xfrm>
            <a:off x="5000624" y="5200471"/>
            <a:ext cx="3381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depends on x and </a:t>
            </a:r>
            <a:r>
              <a:rPr lang="en-US" dirty="0" smtClean="0"/>
              <a:t>positive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030287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</a:rPr>
              <a:t>The mean vector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220913" y="1643063"/>
          <a:ext cx="3570287" cy="410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669" name="Equation" r:id="rId3" imgW="1015920" imgH="1168200" progId="Equation.3">
                  <p:embed/>
                </p:oleObj>
              </mc:Choice>
              <mc:Fallback>
                <p:oleObj name="Equation" r:id="rId3" imgW="1015920" imgH="116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1643063"/>
                        <a:ext cx="3570287" cy="410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228600" y="427038"/>
            <a:ext cx="77724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Covariance of two random variables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Recall for two random variables x</a:t>
            </a:r>
            <a:r>
              <a:rPr lang="en-US" baseline="-25000" smtClean="0"/>
              <a:t>i</a:t>
            </a:r>
            <a:r>
              <a:rPr lang="en-US" smtClean="0"/>
              <a:t>, x</a:t>
            </a:r>
            <a:r>
              <a:rPr lang="en-US" baseline="-25000" smtClean="0"/>
              <a:t>j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28688" y="2786063"/>
          <a:ext cx="4675187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693" name="Equation" r:id="rId3" imgW="1676160" imgH="761760" progId="Equation.3">
                  <p:embed/>
                </p:oleObj>
              </mc:Choice>
              <mc:Fallback>
                <p:oleObj name="Equation" r:id="rId3" imgW="1676160" imgH="761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786063"/>
                        <a:ext cx="4675187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772400" cy="1020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The covariance matrix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42938" y="1500188"/>
          <a:ext cx="4716462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20" name="Equation" r:id="rId3" imgW="1371600" imgH="228600" progId="Equation.3">
                  <p:embed/>
                </p:oleObj>
              </mc:Choice>
              <mc:Fallback>
                <p:oleObj name="Equation" r:id="rId3" imgW="13716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500188"/>
                        <a:ext cx="4716462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5072063" y="1643063"/>
            <a:ext cx="785812" cy="71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TextBox 15"/>
          <p:cNvSpPr txBox="1">
            <a:spLocks noChangeArrowheads="1"/>
          </p:cNvSpPr>
          <p:nvPr/>
        </p:nvSpPr>
        <p:spPr bwMode="auto">
          <a:xfrm>
            <a:off x="5857875" y="1428750"/>
            <a:ext cx="212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transpose operator</a:t>
            </a:r>
          </a:p>
        </p:txBody>
      </p:sp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500063" y="2643188"/>
          <a:ext cx="733425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21" name="Equation" r:id="rId5" imgW="3911400" imgH="1091880" progId="Equation.3">
                  <p:embed/>
                </p:oleObj>
              </mc:Choice>
              <mc:Fallback>
                <p:oleObj name="Equation" r:id="rId5" imgW="3911400" imgH="10918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643188"/>
                        <a:ext cx="7334250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5400000">
            <a:off x="6786563" y="4786313"/>
            <a:ext cx="642937" cy="357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5929313" y="5286375"/>
            <a:ext cx="2238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Var(x</a:t>
            </a:r>
            <a:r>
              <a:rPr lang="en-US" baseline="-25000"/>
              <a:t>m</a:t>
            </a:r>
            <a:r>
              <a:rPr lang="en-US"/>
              <a:t>)=Cov(x</a:t>
            </a:r>
            <a:r>
              <a:rPr lang="en-US" baseline="-25000"/>
              <a:t>m</a:t>
            </a:r>
            <a:r>
              <a:rPr lang="en-US"/>
              <a:t>, x</a:t>
            </a:r>
            <a:r>
              <a:rPr lang="en-US" baseline="-25000"/>
              <a:t>m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7724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An example:  2 </a:t>
            </a:r>
            <a:r>
              <a:rPr lang="en-US" dirty="0" err="1" smtClean="0">
                <a:solidFill>
                  <a:srgbClr val="002060"/>
                </a:solidFill>
              </a:rPr>
              <a:t>variate</a:t>
            </a:r>
            <a:r>
              <a:rPr lang="en-US" dirty="0" smtClean="0">
                <a:solidFill>
                  <a:srgbClr val="002060"/>
                </a:solidFill>
              </a:rPr>
              <a:t> case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71625"/>
            <a:ext cx="1990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785938"/>
            <a:ext cx="1504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714500"/>
            <a:ext cx="2238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500063" y="3000375"/>
            <a:ext cx="368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pdf of the multivariate will be: 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571875"/>
            <a:ext cx="88296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5400000" flipH="1" flipV="1">
            <a:off x="6500813" y="3357563"/>
            <a:ext cx="357187" cy="3571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TextBox 13"/>
          <p:cNvSpPr txBox="1">
            <a:spLocks noChangeArrowheads="1"/>
          </p:cNvSpPr>
          <p:nvPr/>
        </p:nvSpPr>
        <p:spPr bwMode="auto">
          <a:xfrm>
            <a:off x="6429375" y="2928938"/>
            <a:ext cx="204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Covariance matrix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1428750" y="4714875"/>
            <a:ext cx="928688" cy="214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3" name="TextBox 16"/>
          <p:cNvSpPr txBox="1">
            <a:spLocks noChangeArrowheads="1"/>
          </p:cNvSpPr>
          <p:nvPr/>
        </p:nvSpPr>
        <p:spPr bwMode="auto">
          <a:xfrm>
            <a:off x="142875" y="4929188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Determinant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7724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An example:  2 </a:t>
            </a:r>
            <a:r>
              <a:rPr lang="en-US" dirty="0" err="1" smtClean="0">
                <a:solidFill>
                  <a:srgbClr val="002060"/>
                </a:solidFill>
              </a:rPr>
              <a:t>variate</a:t>
            </a:r>
            <a:r>
              <a:rPr lang="en-US" dirty="0" smtClean="0">
                <a:solidFill>
                  <a:srgbClr val="002060"/>
                </a:solidFill>
              </a:rPr>
              <a:t> case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357313"/>
            <a:ext cx="85248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785938" y="3857625"/>
            <a:ext cx="321468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57813" y="3786188"/>
            <a:ext cx="3214687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285750" y="4724400"/>
            <a:ext cx="787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Recall in general case independence implies uncorrelation </a:t>
            </a:r>
          </a:p>
          <a:p>
            <a:r>
              <a:rPr lang="en-US" sz="2400">
                <a:latin typeface="Calibri" pitchFamily="34" charset="0"/>
              </a:rPr>
              <a:t>but uncorrelation does not  necessarily implies independence.</a:t>
            </a:r>
          </a:p>
          <a:p>
            <a:r>
              <a:rPr lang="en-US" sz="2400">
                <a:latin typeface="Calibri" pitchFamily="34" charset="0"/>
              </a:rPr>
              <a:t>Multivariate Gaussians is a special case where uncorrelation </a:t>
            </a:r>
          </a:p>
          <a:p>
            <a:r>
              <a:rPr lang="en-US" sz="2400">
                <a:latin typeface="Calibri" pitchFamily="34" charset="0"/>
              </a:rPr>
              <a:t>implies independence as well.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2714625" y="3857625"/>
            <a:ext cx="5637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Factorized into two independent Gaussians!</a:t>
            </a:r>
          </a:p>
          <a:p>
            <a:r>
              <a:rPr lang="en-US" sz="2400">
                <a:latin typeface="Calibri" pitchFamily="34" charset="0"/>
              </a:rPr>
              <a:t>They are independent!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Diagonal covariance matrix</a:t>
            </a:r>
          </a:p>
        </p:txBody>
      </p:sp>
      <p:sp>
        <p:nvSpPr>
          <p:cNvPr id="4101" name="TextBox 15"/>
          <p:cNvSpPr txBox="1">
            <a:spLocks noChangeArrowheads="1"/>
          </p:cNvSpPr>
          <p:nvPr/>
        </p:nvSpPr>
        <p:spPr bwMode="auto">
          <a:xfrm>
            <a:off x="2643188" y="3071813"/>
            <a:ext cx="5235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Diagonal matrix:  m matrix where off-diagonal terms are zero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642938" y="2928938"/>
          <a:ext cx="188595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44" name="Equation" r:id="rId4" imgW="749160" imgH="482400" progId="Equation.3">
                  <p:embed/>
                </p:oleObj>
              </mc:Choice>
              <mc:Fallback>
                <p:oleObj name="Equation" r:id="rId4" imgW="7491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2928938"/>
                        <a:ext cx="188595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571500" y="4298950"/>
          <a:ext cx="5065713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45" name="Equation" r:id="rId6" imgW="1815840" imgH="482400" progId="Equation.3">
                  <p:embed/>
                </p:oleObj>
              </mc:Choice>
              <mc:Fallback>
                <p:oleObj name="Equation" r:id="rId6" imgW="181584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298950"/>
                        <a:ext cx="5065713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500063" y="1357313"/>
            <a:ext cx="807561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If all the variables are independent from each other,</a:t>
            </a:r>
          </a:p>
          <a:p>
            <a:r>
              <a:rPr lang="en-US" sz="2400">
                <a:latin typeface="Calibri" pitchFamily="34" charset="0"/>
              </a:rPr>
              <a:t>The covariance matrix will be an 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diagonal one</a:t>
            </a:r>
            <a:r>
              <a:rPr lang="en-US" sz="2400">
                <a:latin typeface="Calibri" pitchFamily="34" charset="0"/>
              </a:rPr>
              <a:t>.</a:t>
            </a:r>
          </a:p>
          <a:p>
            <a:r>
              <a:rPr lang="en-US" sz="2400">
                <a:latin typeface="Calibri" pitchFamily="34" charset="0"/>
              </a:rPr>
              <a:t>Reverse is also true:</a:t>
            </a:r>
          </a:p>
          <a:p>
            <a:r>
              <a:rPr lang="en-US" sz="2400">
                <a:latin typeface="Calibri" pitchFamily="34" charset="0"/>
              </a:rPr>
              <a:t>If the covariance matrix is a diagonal one they are independent</a:t>
            </a:r>
            <a:r>
              <a:rPr lang="en-US" sz="2200"/>
              <a:t>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7724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a typeface="MS PGothic" pitchFamily="34" charset="-128"/>
              </a:rPr>
              <a:t>Gaussian Intuitions: </a:t>
            </a:r>
            <a:r>
              <a:rPr lang="en-US" dirty="0" smtClean="0">
                <a:solidFill>
                  <a:srgbClr val="002060"/>
                </a:solidFill>
              </a:rPr>
              <a:t>Size of </a:t>
            </a:r>
            <a:r>
              <a:rPr lang="en-US" dirty="0" smtClean="0">
                <a:solidFill>
                  <a:srgbClr val="002060"/>
                </a:solidFill>
                <a:ea typeface="MS PGothic" pitchFamily="34" charset="-128"/>
                <a:sym typeface="Symbol" pitchFamily="18" charset="2"/>
              </a:rPr>
              <a:t>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25603" name="Picture 4" descr="gaus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57313"/>
            <a:ext cx="81407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3643313"/>
            <a:ext cx="845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ea typeface="ＭＳ Ｐゴシック" pitchFamily="48" charset="-128"/>
                <a:cs typeface="+mn-cs"/>
                <a:sym typeface="Symbol" pitchFamily="18" charset="2"/>
              </a:rPr>
              <a:t></a:t>
            </a:r>
            <a:r>
              <a:rPr lang="en-US" sz="3200" dirty="0">
                <a:latin typeface="+mn-lt"/>
                <a:ea typeface="ＭＳ Ｐゴシック" pitchFamily="48" charset="-128"/>
                <a:cs typeface="+mn-cs"/>
              </a:rPr>
              <a:t> = [0 0]           </a:t>
            </a:r>
            <a:r>
              <a:rPr lang="en-US" sz="3200" dirty="0">
                <a:latin typeface="+mn-lt"/>
                <a:ea typeface="ＭＳ Ｐゴシック" pitchFamily="48" charset="-128"/>
                <a:cs typeface="+mn-cs"/>
                <a:sym typeface="Symbol" pitchFamily="18" charset="2"/>
              </a:rPr>
              <a:t></a:t>
            </a:r>
            <a:r>
              <a:rPr lang="en-US" sz="3200" dirty="0">
                <a:latin typeface="+mn-lt"/>
                <a:ea typeface="ＭＳ Ｐゴシック" pitchFamily="48" charset="-128"/>
                <a:cs typeface="+mn-cs"/>
              </a:rPr>
              <a:t> = [0 0]          </a:t>
            </a:r>
            <a:r>
              <a:rPr lang="en-US" sz="3200" dirty="0">
                <a:latin typeface="+mn-lt"/>
                <a:ea typeface="ＭＳ Ｐゴシック" pitchFamily="48" charset="-128"/>
                <a:cs typeface="+mn-cs"/>
                <a:sym typeface="Symbol" pitchFamily="18" charset="2"/>
              </a:rPr>
              <a:t></a:t>
            </a:r>
            <a:r>
              <a:rPr lang="en-US" sz="3200" dirty="0">
                <a:latin typeface="+mn-lt"/>
                <a:ea typeface="ＭＳ Ｐゴシック" pitchFamily="48" charset="-128"/>
                <a:cs typeface="+mn-cs"/>
              </a:rPr>
              <a:t> = [0 0] 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Char char="S"/>
              <a:defRPr/>
            </a:pPr>
            <a:r>
              <a:rPr lang="en-US" sz="3200" dirty="0">
                <a:latin typeface="+mn-lt"/>
                <a:ea typeface="ＭＳ Ｐゴシック" pitchFamily="48" charset="-128"/>
                <a:cs typeface="+mn-cs"/>
                <a:sym typeface="Symbol" pitchFamily="18" charset="2"/>
              </a:rPr>
              <a:t>= </a:t>
            </a:r>
            <a:r>
              <a:rPr lang="en-US" sz="3200" dirty="0">
                <a:latin typeface="Times New Roman" pitchFamily="18" charset="0"/>
                <a:ea typeface="ＭＳ Ｐゴシック" pitchFamily="48" charset="-128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3200" dirty="0">
                <a:latin typeface="+mn-lt"/>
                <a:ea typeface="ＭＳ Ｐゴシック" pitchFamily="48" charset="-128"/>
                <a:cs typeface="+mn-cs"/>
                <a:sym typeface="Symbol" pitchFamily="18" charset="2"/>
              </a:rPr>
              <a:t> 		     = 0.6</a:t>
            </a:r>
            <a:r>
              <a:rPr lang="en-US" sz="3200" dirty="0">
                <a:latin typeface="Times New Roman" pitchFamily="18" charset="0"/>
                <a:ea typeface="ＭＳ Ｐゴシック" pitchFamily="48" charset="-128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3200" dirty="0">
                <a:latin typeface="+mn-lt"/>
                <a:ea typeface="ＭＳ Ｐゴシック" pitchFamily="48" charset="-128"/>
                <a:cs typeface="+mn-cs"/>
                <a:sym typeface="Symbol" pitchFamily="18" charset="2"/>
              </a:rPr>
              <a:t>	            = 2</a:t>
            </a:r>
            <a:r>
              <a:rPr lang="en-US" sz="3200" dirty="0">
                <a:latin typeface="Times New Roman" pitchFamily="18" charset="0"/>
                <a:ea typeface="ＭＳ Ｐゴシック" pitchFamily="48" charset="-128"/>
                <a:cs typeface="Times New Roman" pitchFamily="18" charset="0"/>
                <a:sym typeface="Symbol" pitchFamily="18" charset="2"/>
              </a:rPr>
              <a:t>I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2400" dirty="0">
              <a:latin typeface="+mn-lt"/>
              <a:ea typeface="ＭＳ Ｐゴシック" pitchFamily="48" charset="-128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latin typeface="+mn-lt"/>
                <a:ea typeface="ＭＳ Ｐゴシック" pitchFamily="48" charset="-128"/>
                <a:cs typeface="+mn-cs"/>
              </a:rPr>
              <a:t>As </a:t>
            </a:r>
            <a:r>
              <a:rPr lang="en-US" sz="2400" dirty="0">
                <a:latin typeface="+mn-lt"/>
                <a:ea typeface="ＭＳ Ｐゴシック" pitchFamily="48" charset="-128"/>
                <a:cs typeface="+mn-cs"/>
                <a:sym typeface="Symbol" pitchFamily="18" charset="2"/>
              </a:rPr>
              <a:t> becomes larger,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latin typeface="+mn-lt"/>
                <a:ea typeface="ＭＳ Ｐゴシック" pitchFamily="48" charset="-128"/>
                <a:cs typeface="+mn-cs"/>
                <a:sym typeface="Symbol" pitchFamily="18" charset="2"/>
              </a:rPr>
              <a:t>Gaussian becomes more spread out</a:t>
            </a:r>
            <a:endParaRPr lang="en-US" sz="2400" dirty="0">
              <a:latin typeface="+mn-lt"/>
              <a:ea typeface="ＭＳ Ｐゴシック" pitchFamily="48" charset="-128"/>
              <a:cs typeface="+mn-cs"/>
            </a:endParaRP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10800000">
            <a:off x="428625" y="3643313"/>
            <a:ext cx="1000125" cy="7143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0" y="3286125"/>
            <a:ext cx="162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Identity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0		¼ or .25    ½ or .5    ¾ or .75	   1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Impossible	  Not Very    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Equally Likely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Somewhat       Certain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    Likely			  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3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990600" y="3505200"/>
            <a:ext cx="7010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6248400" y="3276600"/>
            <a:ext cx="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8001000" y="3276600"/>
            <a:ext cx="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495800" y="3276600"/>
            <a:ext cx="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>
            <a:off x="2743200" y="3276600"/>
            <a:ext cx="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249" name="Line 12"/>
          <p:cNvSpPr>
            <a:spLocks noChangeShapeType="1"/>
          </p:cNvSpPr>
          <p:nvPr/>
        </p:nvSpPr>
        <p:spPr bwMode="auto">
          <a:xfrm>
            <a:off x="990600" y="3276600"/>
            <a:ext cx="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1905000" y="4038600"/>
            <a:ext cx="1752600" cy="1905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7"/>
          <p:cNvSpPr>
            <a:spLocks noChangeArrowheads="1"/>
          </p:cNvSpPr>
          <p:nvPr/>
        </p:nvSpPr>
        <p:spPr bwMode="auto">
          <a:xfrm>
            <a:off x="3657600" y="4038600"/>
            <a:ext cx="1752600" cy="1905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8"/>
          <p:cNvSpPr>
            <a:spLocks noChangeArrowheads="1"/>
          </p:cNvSpPr>
          <p:nvPr/>
        </p:nvSpPr>
        <p:spPr bwMode="auto">
          <a:xfrm>
            <a:off x="152400" y="4038600"/>
            <a:ext cx="1752600" cy="1905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9"/>
          <p:cNvSpPr>
            <a:spLocks noChangeArrowheads="1"/>
          </p:cNvSpPr>
          <p:nvPr/>
        </p:nvSpPr>
        <p:spPr bwMode="auto">
          <a:xfrm>
            <a:off x="5410200" y="4038600"/>
            <a:ext cx="1752600" cy="1905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20"/>
          <p:cNvSpPr>
            <a:spLocks noChangeArrowheads="1"/>
          </p:cNvSpPr>
          <p:nvPr/>
        </p:nvSpPr>
        <p:spPr bwMode="auto">
          <a:xfrm>
            <a:off x="7162800" y="4038600"/>
            <a:ext cx="1752600" cy="1905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7724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a typeface="MS PGothic" pitchFamily="34" charset="-128"/>
              </a:rPr>
              <a:t>Gaussian Intuitions: Off-diagonal 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49530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dirty="0">
                <a:latin typeface="+mn-lt"/>
                <a:ea typeface="ＭＳ Ｐゴシック" pitchFamily="48" charset="-128"/>
                <a:cs typeface="+mn-cs"/>
              </a:rPr>
              <a:t>      As </a:t>
            </a:r>
            <a:r>
              <a:rPr lang="en-US" sz="2000" dirty="0">
                <a:latin typeface="+mn-lt"/>
                <a:ea typeface="ＭＳ Ｐゴシック" pitchFamily="48" charset="-128"/>
                <a:cs typeface="+mn-cs"/>
                <a:sym typeface="Symbol" pitchFamily="18" charset="2"/>
              </a:rPr>
              <a:t>the off-diagonal entries increase, more correlation between value of x and value of y</a:t>
            </a:r>
            <a:endParaRPr lang="en-US" sz="2000" dirty="0">
              <a:latin typeface="+mn-lt"/>
              <a:ea typeface="ＭＳ Ｐゴシック" pitchFamily="48" charset="-128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dirty="0">
              <a:latin typeface="+mn-lt"/>
              <a:ea typeface="ＭＳ Ｐゴシック" pitchFamily="48" charset="-128"/>
              <a:cs typeface="+mn-cs"/>
            </a:endParaRPr>
          </a:p>
        </p:txBody>
      </p:sp>
      <p:pic>
        <p:nvPicPr>
          <p:cNvPr id="26628" name="Picture 6" descr="gaus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233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gauss2a"/>
          <p:cNvPicPr>
            <a:picLocks noChangeAspect="1" noChangeArrowheads="1"/>
          </p:cNvPicPr>
          <p:nvPr/>
        </p:nvPicPr>
        <p:blipFill>
          <a:blip r:embed="rId3" cstate="print"/>
          <a:srcRect t="13419"/>
          <a:stretch>
            <a:fillRect/>
          </a:stretch>
        </p:blipFill>
        <p:spPr bwMode="auto">
          <a:xfrm>
            <a:off x="381000" y="3810000"/>
            <a:ext cx="8369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1440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  <a:ea typeface="MS PGothic" pitchFamily="34" charset="-128"/>
              </a:rPr>
              <a:t>Gaussian Intuitions: off-diagonal and diagonal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257800"/>
            <a:ext cx="87630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>
                <a:ea typeface="MS PGothic" pitchFamily="34" charset="-128"/>
              </a:rPr>
              <a:t>Decreasing non-diagonal entries (#1-2)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ea typeface="MS PGothic" pitchFamily="34" charset="-128"/>
              </a:rPr>
              <a:t>Increasing variance of one dimension in diagonal (#3) </a:t>
            </a:r>
          </a:p>
        </p:txBody>
      </p:sp>
      <p:pic>
        <p:nvPicPr>
          <p:cNvPr id="27652" name="Picture 7" descr="gaus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1752600"/>
            <a:ext cx="88519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gauss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267200"/>
            <a:ext cx="8305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304800" y="1447800"/>
            <a:ext cx="8610600" cy="4724400"/>
          </a:xfrm>
          <a:blipFill rotWithShape="1">
            <a:blip r:embed="rId2" cstate="print"/>
            <a:stretch>
              <a:fillRect l="-1486" t="-1290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of Simple Events</a:t>
            </a:r>
          </a:p>
        </p:txBody>
      </p:sp>
      <p:pic>
        <p:nvPicPr>
          <p:cNvPr id="11272" name="Picture 373" descr="j0435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219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AutoShape 374"/>
          <p:cNvSpPr>
            <a:spLocks noChangeArrowheads="1"/>
          </p:cNvSpPr>
          <p:nvPr/>
        </p:nvSpPr>
        <p:spPr bwMode="auto">
          <a:xfrm>
            <a:off x="7239000" y="2971800"/>
            <a:ext cx="838200" cy="838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375"/>
          <p:cNvSpPr>
            <a:spLocks noChangeArrowheads="1"/>
          </p:cNvSpPr>
          <p:nvPr/>
        </p:nvSpPr>
        <p:spPr bwMode="auto">
          <a:xfrm>
            <a:off x="7543800" y="32766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AutoShape 376"/>
          <p:cNvSpPr>
            <a:spLocks noChangeArrowheads="1"/>
          </p:cNvSpPr>
          <p:nvPr/>
        </p:nvSpPr>
        <p:spPr bwMode="auto">
          <a:xfrm>
            <a:off x="8153400" y="2971800"/>
            <a:ext cx="838200" cy="838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AutoShape 377"/>
          <p:cNvSpPr>
            <a:spLocks noChangeArrowheads="1"/>
          </p:cNvSpPr>
          <p:nvPr/>
        </p:nvSpPr>
        <p:spPr bwMode="auto">
          <a:xfrm>
            <a:off x="8458200" y="31242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AutoShape 378"/>
          <p:cNvSpPr>
            <a:spLocks noChangeArrowheads="1"/>
          </p:cNvSpPr>
          <p:nvPr/>
        </p:nvSpPr>
        <p:spPr bwMode="auto">
          <a:xfrm>
            <a:off x="7239000" y="3886200"/>
            <a:ext cx="838200" cy="838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AutoShape 379"/>
          <p:cNvSpPr>
            <a:spLocks noChangeArrowheads="1"/>
          </p:cNvSpPr>
          <p:nvPr/>
        </p:nvSpPr>
        <p:spPr bwMode="auto">
          <a:xfrm>
            <a:off x="7543800" y="41910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AutoShape 380"/>
          <p:cNvSpPr>
            <a:spLocks noChangeArrowheads="1"/>
          </p:cNvSpPr>
          <p:nvPr/>
        </p:nvSpPr>
        <p:spPr bwMode="auto">
          <a:xfrm>
            <a:off x="8153400" y="3886200"/>
            <a:ext cx="8382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AutoShape 381"/>
          <p:cNvSpPr>
            <a:spLocks noChangeArrowheads="1"/>
          </p:cNvSpPr>
          <p:nvPr/>
        </p:nvSpPr>
        <p:spPr bwMode="auto">
          <a:xfrm>
            <a:off x="8610600" y="40386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AutoShape 382"/>
          <p:cNvSpPr>
            <a:spLocks noChangeArrowheads="1"/>
          </p:cNvSpPr>
          <p:nvPr/>
        </p:nvSpPr>
        <p:spPr bwMode="auto">
          <a:xfrm>
            <a:off x="7239000" y="4800600"/>
            <a:ext cx="838200" cy="838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AutoShape 383"/>
          <p:cNvSpPr>
            <a:spLocks noChangeArrowheads="1"/>
          </p:cNvSpPr>
          <p:nvPr/>
        </p:nvSpPr>
        <p:spPr bwMode="auto">
          <a:xfrm>
            <a:off x="7772400" y="53340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AutoShape 384"/>
          <p:cNvSpPr>
            <a:spLocks noChangeArrowheads="1"/>
          </p:cNvSpPr>
          <p:nvPr/>
        </p:nvSpPr>
        <p:spPr bwMode="auto">
          <a:xfrm>
            <a:off x="8153400" y="4800600"/>
            <a:ext cx="838200" cy="838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AutoShape 385"/>
          <p:cNvSpPr>
            <a:spLocks noChangeArrowheads="1"/>
          </p:cNvSpPr>
          <p:nvPr/>
        </p:nvSpPr>
        <p:spPr bwMode="auto">
          <a:xfrm>
            <a:off x="8610600" y="51054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AutoShape 386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AutoShape 387"/>
          <p:cNvSpPr>
            <a:spLocks noChangeArrowheads="1"/>
          </p:cNvSpPr>
          <p:nvPr/>
        </p:nvSpPr>
        <p:spPr bwMode="auto">
          <a:xfrm>
            <a:off x="7315200" y="39624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AutoShape 388"/>
          <p:cNvSpPr>
            <a:spLocks noChangeArrowheads="1"/>
          </p:cNvSpPr>
          <p:nvPr/>
        </p:nvSpPr>
        <p:spPr bwMode="auto">
          <a:xfrm>
            <a:off x="7772400" y="44196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AutoShape 389"/>
          <p:cNvSpPr>
            <a:spLocks noChangeArrowheads="1"/>
          </p:cNvSpPr>
          <p:nvPr/>
        </p:nvSpPr>
        <p:spPr bwMode="auto">
          <a:xfrm>
            <a:off x="8305800" y="40386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AutoShape 390"/>
          <p:cNvSpPr>
            <a:spLocks noChangeArrowheads="1"/>
          </p:cNvSpPr>
          <p:nvPr/>
        </p:nvSpPr>
        <p:spPr bwMode="auto">
          <a:xfrm>
            <a:off x="8610600" y="43434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AutoShape 391"/>
          <p:cNvSpPr>
            <a:spLocks noChangeArrowheads="1"/>
          </p:cNvSpPr>
          <p:nvPr/>
        </p:nvSpPr>
        <p:spPr bwMode="auto">
          <a:xfrm>
            <a:off x="8305800" y="43434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AutoShape 392"/>
          <p:cNvSpPr>
            <a:spLocks noChangeArrowheads="1"/>
          </p:cNvSpPr>
          <p:nvPr/>
        </p:nvSpPr>
        <p:spPr bwMode="auto">
          <a:xfrm>
            <a:off x="7772400" y="48768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AutoShape 393"/>
          <p:cNvSpPr>
            <a:spLocks noChangeArrowheads="1"/>
          </p:cNvSpPr>
          <p:nvPr/>
        </p:nvSpPr>
        <p:spPr bwMode="auto">
          <a:xfrm>
            <a:off x="7315200" y="48768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AutoShape 394"/>
          <p:cNvSpPr>
            <a:spLocks noChangeArrowheads="1"/>
          </p:cNvSpPr>
          <p:nvPr/>
        </p:nvSpPr>
        <p:spPr bwMode="auto">
          <a:xfrm>
            <a:off x="7543800" y="51054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AutoShape 395"/>
          <p:cNvSpPr>
            <a:spLocks noChangeArrowheads="1"/>
          </p:cNvSpPr>
          <p:nvPr/>
        </p:nvSpPr>
        <p:spPr bwMode="auto">
          <a:xfrm>
            <a:off x="7315200" y="53340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AutoShape 396"/>
          <p:cNvSpPr>
            <a:spLocks noChangeArrowheads="1"/>
          </p:cNvSpPr>
          <p:nvPr/>
        </p:nvSpPr>
        <p:spPr bwMode="auto">
          <a:xfrm>
            <a:off x="8610600" y="48768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AutoShape 397"/>
          <p:cNvSpPr>
            <a:spLocks noChangeArrowheads="1"/>
          </p:cNvSpPr>
          <p:nvPr/>
        </p:nvSpPr>
        <p:spPr bwMode="auto">
          <a:xfrm>
            <a:off x="8610600" y="53340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AutoShape 398"/>
          <p:cNvSpPr>
            <a:spLocks noChangeArrowheads="1"/>
          </p:cNvSpPr>
          <p:nvPr/>
        </p:nvSpPr>
        <p:spPr bwMode="auto">
          <a:xfrm>
            <a:off x="8305800" y="48768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AutoShape 399"/>
          <p:cNvSpPr>
            <a:spLocks noChangeArrowheads="1"/>
          </p:cNvSpPr>
          <p:nvPr/>
        </p:nvSpPr>
        <p:spPr bwMode="auto">
          <a:xfrm>
            <a:off x="8305800" y="51054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AutoShape 400"/>
          <p:cNvSpPr>
            <a:spLocks noChangeArrowheads="1"/>
          </p:cNvSpPr>
          <p:nvPr/>
        </p:nvSpPr>
        <p:spPr bwMode="auto">
          <a:xfrm>
            <a:off x="8305800" y="53340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13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447800"/>
                <a:ext cx="8610600" cy="44958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sz="29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Example 2</a:t>
                </a:r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Roll a dice.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What is the probability of rolling an even number?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sz="1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285750">
                  <a:buNone/>
                  <a:defRPr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IN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/>
                          </a:rPr>
                          <m:t>𝑒𝑣𝑒𝑛</m:t>
                        </m:r>
                        <m:r>
                          <a:rPr lang="en-IN" b="0" i="1" smtClean="0">
                            <a:latin typeface="Cambria Math"/>
                          </a:rPr>
                          <m:t> #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b="0" i="1" smtClean="0">
                            <a:latin typeface="Cambria Math"/>
                          </a:rPr>
                          <m:t>#</m:t>
                        </m:r>
                        <m:r>
                          <a:rPr lang="en-IN" sz="2800" b="0" i="1">
                            <a:latin typeface="Cambria Math"/>
                          </a:rPr>
                          <m:t> </m:t>
                        </m:r>
                        <m:r>
                          <a:rPr lang="en-IN" sz="2800" b="0" i="1">
                            <a:latin typeface="Cambria Math"/>
                          </a:rPr>
                          <m:t>𝑓𝑎𝑣𝑜𝑟𝑎𝑏𝑙𝑒</m:t>
                        </m:r>
                        <m:r>
                          <a:rPr lang="en-IN" sz="2800" b="0" i="1">
                            <a:latin typeface="Cambria Math"/>
                          </a:rPr>
                          <m:t> </m:t>
                        </m:r>
                        <m:r>
                          <a:rPr lang="en-IN" sz="2800" b="0" i="1">
                            <a:latin typeface="Cambria Math"/>
                          </a:rPr>
                          <m:t>𝑜𝑢𝑡𝑐𝑜𝑚𝑒𝑠</m:t>
                        </m:r>
                      </m:num>
                      <m:den>
                        <m:r>
                          <a:rPr lang="en-IN" sz="2800" b="0" i="1" smtClean="0">
                            <a:latin typeface="Cambria Math"/>
                          </a:rPr>
                          <m:t>#</m:t>
                        </m:r>
                        <m:r>
                          <a:rPr lang="en-IN" sz="2800" b="0" i="1">
                            <a:latin typeface="Cambria Math"/>
                          </a:rPr>
                          <m:t>𝑝𝑜𝑠𝑠𝑖𝑏𝑙𝑒</m:t>
                        </m:r>
                        <m:r>
                          <a:rPr lang="en-IN" sz="2800" b="0" i="1">
                            <a:latin typeface="Cambria Math"/>
                          </a:rPr>
                          <m:t> </m:t>
                        </m:r>
                        <m:r>
                          <a:rPr lang="en-IN" sz="2800" b="0" i="1">
                            <a:latin typeface="Cambria Math"/>
                          </a:rPr>
                          <m:t>𝑜𝑢𝑡𝑐𝑜𝑚𝑒𝑠</m:t>
                        </m:r>
                      </m:den>
                    </m:f>
                    <m:r>
                      <a:rPr lang="en-IN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I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			</a:t>
                </a:r>
                <a:endParaRPr lang="en-US" sz="1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probability of rolling an even number 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3 out of 6.</a:t>
                </a:r>
              </a:p>
            </p:txBody>
          </p:sp>
        </mc:Choice>
        <mc:Fallback xmlns="">
          <p:sp>
            <p:nvSpPr>
              <p:cNvPr id="1413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447800"/>
                <a:ext cx="8610600" cy="4495800"/>
              </a:xfrm>
              <a:blipFill rotWithShape="1">
                <a:blip r:embed="rId2" cstate="print"/>
                <a:stretch>
                  <a:fillRect l="-1486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of Simple Events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7239000" y="2971800"/>
            <a:ext cx="838200" cy="838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7543800" y="32766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8153400" y="2971800"/>
            <a:ext cx="8382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8458200" y="31242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239000" y="3886200"/>
            <a:ext cx="838200" cy="838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7543800" y="41910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8153400" y="3886200"/>
            <a:ext cx="8382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8610600" y="40386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7239000" y="4800600"/>
            <a:ext cx="838200" cy="838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7772400" y="53340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8153400" y="4800600"/>
            <a:ext cx="8382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8610600" y="51054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7315200" y="39624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7772400" y="44196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8305800" y="40386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8610600" y="43434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8305800" y="43434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7772400" y="48768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7315200" y="48768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AutoShape 29"/>
          <p:cNvSpPr>
            <a:spLocks noChangeArrowheads="1"/>
          </p:cNvSpPr>
          <p:nvPr/>
        </p:nvSpPr>
        <p:spPr bwMode="auto">
          <a:xfrm>
            <a:off x="7543800" y="51054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AutoShape 30"/>
          <p:cNvSpPr>
            <a:spLocks noChangeArrowheads="1"/>
          </p:cNvSpPr>
          <p:nvPr/>
        </p:nvSpPr>
        <p:spPr bwMode="auto">
          <a:xfrm>
            <a:off x="7315200" y="53340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AutoShape 31"/>
          <p:cNvSpPr>
            <a:spLocks noChangeArrowheads="1"/>
          </p:cNvSpPr>
          <p:nvPr/>
        </p:nvSpPr>
        <p:spPr bwMode="auto">
          <a:xfrm>
            <a:off x="8610600" y="48768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>
            <a:off x="8610600" y="53340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AutoShape 33"/>
          <p:cNvSpPr>
            <a:spLocks noChangeArrowheads="1"/>
          </p:cNvSpPr>
          <p:nvPr/>
        </p:nvSpPr>
        <p:spPr bwMode="auto">
          <a:xfrm>
            <a:off x="8305800" y="48768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AutoShape 34"/>
          <p:cNvSpPr>
            <a:spLocks noChangeArrowheads="1"/>
          </p:cNvSpPr>
          <p:nvPr/>
        </p:nvSpPr>
        <p:spPr bwMode="auto">
          <a:xfrm>
            <a:off x="8305800" y="51054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AutoShape 35"/>
          <p:cNvSpPr>
            <a:spLocks noChangeArrowheads="1"/>
          </p:cNvSpPr>
          <p:nvPr/>
        </p:nvSpPr>
        <p:spPr bwMode="auto">
          <a:xfrm>
            <a:off x="8305800" y="53340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1B61BD-AA9F-4C6A-AC7B-112A75DC2FFE}" type="slidenum">
              <a:rPr lang="en-US"/>
              <a:pPr/>
              <a:t>19</a:t>
            </a:fld>
            <a:endParaRPr lang="en-US" sz="1400"/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457200" y="2121002"/>
            <a:ext cx="8305800" cy="158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Random phenomenon:  roll pair of fair dice and count the number of pips on the up-faces.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Find the probability of rolling a 5.</a:t>
            </a:r>
          </a:p>
        </p:txBody>
      </p:sp>
      <p:pic>
        <p:nvPicPr>
          <p:cNvPr id="15369" name="Picture 5"/>
          <p:cNvPicPr>
            <a:picLocks noChangeAspect="1" noChangeArrowheads="1"/>
          </p:cNvPicPr>
          <p:nvPr/>
        </p:nvPicPr>
        <p:blipFill>
          <a:blip r:embed="rId2" cstate="print"/>
          <a:srcRect l="51624" r="34401" b="80766"/>
          <a:stretch>
            <a:fillRect/>
          </a:stretch>
        </p:blipFill>
        <p:spPr bwMode="auto">
          <a:xfrm>
            <a:off x="2819400" y="4089502"/>
            <a:ext cx="762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6"/>
          <p:cNvSpPr txBox="1">
            <a:spLocks noChangeArrowheads="1"/>
          </p:cNvSpPr>
          <p:nvPr/>
        </p:nvSpPr>
        <p:spPr bwMode="auto">
          <a:xfrm>
            <a:off x="457200" y="4013302"/>
            <a:ext cx="8305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03375" indent="-1603375">
              <a:spcBef>
                <a:spcPct val="50000"/>
              </a:spcBef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(roll a 5)	=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)+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)+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)+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71" name="Picture 7"/>
          <p:cNvPicPr>
            <a:picLocks noChangeAspect="1" noChangeArrowheads="1"/>
          </p:cNvPicPr>
          <p:nvPr/>
        </p:nvPicPr>
        <p:blipFill>
          <a:blip r:embed="rId2" cstate="print"/>
          <a:srcRect l="17223" t="32971" r="69878" b="50543"/>
          <a:stretch>
            <a:fillRect/>
          </a:stretch>
        </p:blipFill>
        <p:spPr bwMode="auto">
          <a:xfrm>
            <a:off x="4308020" y="4089502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9"/>
          <p:cNvPicPr>
            <a:picLocks noChangeAspect="1" noChangeArrowheads="1"/>
          </p:cNvPicPr>
          <p:nvPr/>
        </p:nvPicPr>
        <p:blipFill>
          <a:blip r:embed="rId2" cstate="print"/>
          <a:srcRect l="34424" t="16486" r="52676" b="67029"/>
          <a:stretch>
            <a:fillRect/>
          </a:stretch>
        </p:blipFill>
        <p:spPr bwMode="auto">
          <a:xfrm>
            <a:off x="5791200" y="4089502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0"/>
          <p:cNvPicPr>
            <a:picLocks noChangeAspect="1" noChangeArrowheads="1"/>
          </p:cNvPicPr>
          <p:nvPr/>
        </p:nvPicPr>
        <p:blipFill>
          <a:blip r:embed="rId2" cstate="print"/>
          <a:srcRect l="1097" t="49457" r="86003" b="34058"/>
          <a:stretch>
            <a:fillRect/>
          </a:stretch>
        </p:blipFill>
        <p:spPr bwMode="auto">
          <a:xfrm>
            <a:off x="7239000" y="4089502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12" name="Text Box 12"/>
          <p:cNvSpPr txBox="1">
            <a:spLocks noChangeArrowheads="1"/>
          </p:cNvSpPr>
          <p:nvPr/>
        </p:nvSpPr>
        <p:spPr bwMode="auto">
          <a:xfrm>
            <a:off x="457200" y="4637190"/>
            <a:ext cx="8305800" cy="1611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603375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1/36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1/36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1/36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1/36</a:t>
            </a:r>
          </a:p>
          <a:p>
            <a:pPr indent="1603375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4/36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603375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0.111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of Simple Events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524000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Roll a dice.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772400" cy="868362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7772400" cy="4572000"/>
          </a:xfrm>
        </p:spPr>
        <p:txBody>
          <a:bodyPr>
            <a:norm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IN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en-IN" altLang="zh-CN" sz="3600" dirty="0" smtClean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en-US" altLang="zh-CN" sz="3600" dirty="0" smtClean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altLang="zh-CN" sz="3600" dirty="0" smtClean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Statistical </a:t>
            </a:r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Measures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029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447800"/>
                <a:ext cx="8610600" cy="44196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sz="29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Example 4</a:t>
                </a:r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Spinners.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What is the probability of spinning green?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IN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/>
                            </a:rPr>
                            <m:t>𝑔𝑟𝑒𝑒𝑛</m:t>
                          </m:r>
                        </m:e>
                      </m:d>
                      <m:r>
                        <a:rPr lang="en-IN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sz="2400" b="0" i="1">
                              <a:latin typeface="Cambria Math"/>
                            </a:rPr>
                            <m:t># </m:t>
                          </m:r>
                          <m:r>
                            <a:rPr lang="en-IN" sz="2400" b="0" i="1">
                              <a:latin typeface="Cambria Math"/>
                            </a:rPr>
                            <m:t>𝑓𝑎𝑣𝑜𝑟𝑎𝑏𝑙𝑒</m:t>
                          </m:r>
                          <m:r>
                            <a:rPr lang="en-IN" sz="2400" b="0" i="1">
                              <a:latin typeface="Cambria Math"/>
                            </a:rPr>
                            <m:t> </m:t>
                          </m:r>
                          <m:r>
                            <a:rPr lang="en-IN" sz="2400" b="0" i="1">
                              <a:latin typeface="Cambria Math"/>
                            </a:rPr>
                            <m:t>𝑜𝑢𝑡𝑐𝑜𝑚𝑒𝑠</m:t>
                          </m:r>
                        </m:num>
                        <m:den>
                          <m:r>
                            <a:rPr lang="en-IN" sz="2400" b="0" i="1">
                              <a:latin typeface="Cambria Math"/>
                            </a:rPr>
                            <m:t>#</m:t>
                          </m:r>
                          <m:r>
                            <a:rPr lang="en-IN" sz="2400" b="0" i="1">
                              <a:latin typeface="Cambria Math"/>
                            </a:rPr>
                            <m:t>𝑝𝑜𝑠𝑠𝑖𝑏𝑙𝑒</m:t>
                          </m:r>
                          <m:r>
                            <a:rPr lang="en-IN" sz="2400" b="0" i="1">
                              <a:latin typeface="Cambria Math"/>
                            </a:rPr>
                            <m:t> </m:t>
                          </m:r>
                          <m:r>
                            <a:rPr lang="en-IN" sz="2400" b="0" i="1">
                              <a:latin typeface="Cambria Math"/>
                            </a:rPr>
                            <m:t>𝑜𝑢𝑡𝑐𝑜𝑚𝑒𝑠</m:t>
                          </m:r>
                        </m:den>
                      </m:f>
                      <m:r>
                        <a:rPr lang="en-IN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IN" sz="1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IN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sz="1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endParaRPr lang="en-US" sz="1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probability of spinning green is 1 out of 4</a:t>
                </a:r>
              </a:p>
            </p:txBody>
          </p:sp>
        </mc:Choice>
        <mc:Fallback xmlns="">
          <p:sp>
            <p:nvSpPr>
              <p:cNvPr id="140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447800"/>
                <a:ext cx="8610600" cy="4419600"/>
              </a:xfrm>
              <a:blipFill rotWithShape="1">
                <a:blip r:embed="rId2" cstate="print"/>
                <a:stretch>
                  <a:fillRect l="-1486" t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of Simple Events</a:t>
            </a:r>
          </a:p>
        </p:txBody>
      </p:sp>
      <p:pic>
        <p:nvPicPr>
          <p:cNvPr id="13316" name="spinner" descr="spinner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91400" y="2971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541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447800"/>
                <a:ext cx="8610600" cy="3810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sz="29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Example 5</a:t>
                </a:r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Flip a coin.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What is the probability of flipping a tail?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  <a:defRPr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IN" sz="3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sz="3200" b="0" i="1" smtClean="0">
                            <a:latin typeface="Cambria Math"/>
                          </a:rPr>
                          <m:t>𝐻𝑒𝑎𝑑</m:t>
                        </m:r>
                      </m:e>
                    </m:d>
                    <m:r>
                      <a:rPr lang="en-IN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b="0" i="1">
                            <a:latin typeface="Cambria Math"/>
                          </a:rPr>
                          <m:t># </m:t>
                        </m:r>
                        <m:r>
                          <a:rPr lang="en-IN" sz="2800" b="0" i="1">
                            <a:latin typeface="Cambria Math"/>
                          </a:rPr>
                          <m:t>𝑓𝑎𝑣𝑜𝑟𝑎𝑏𝑙𝑒</m:t>
                        </m:r>
                        <m:r>
                          <a:rPr lang="en-IN" sz="2800" b="0" i="1">
                            <a:latin typeface="Cambria Math"/>
                          </a:rPr>
                          <m:t> </m:t>
                        </m:r>
                        <m:r>
                          <a:rPr lang="en-IN" sz="2800" b="0" i="1">
                            <a:latin typeface="Cambria Math"/>
                          </a:rPr>
                          <m:t>𝑜𝑢𝑡𝑐𝑜𝑚𝑒𝑠</m:t>
                        </m:r>
                      </m:num>
                      <m:den>
                        <m:r>
                          <a:rPr lang="en-IN" sz="2800" b="0" i="1">
                            <a:latin typeface="Cambria Math"/>
                          </a:rPr>
                          <m:t>#</m:t>
                        </m:r>
                        <m:r>
                          <a:rPr lang="en-IN" sz="2800" b="0" i="1">
                            <a:latin typeface="Cambria Math"/>
                          </a:rPr>
                          <m:t>𝑝𝑜𝑠𝑠𝑖𝑏𝑙𝑒</m:t>
                        </m:r>
                        <m:r>
                          <a:rPr lang="en-IN" sz="2800" b="0" i="1">
                            <a:latin typeface="Cambria Math"/>
                          </a:rPr>
                          <m:t> </m:t>
                        </m:r>
                        <m:r>
                          <a:rPr lang="en-IN" sz="2800" b="0" i="1">
                            <a:latin typeface="Cambria Math"/>
                          </a:rPr>
                          <m:t>𝑜𝑢𝑡𝑐𝑜𝑚𝑒𝑠</m:t>
                        </m:r>
                      </m:den>
                    </m:f>
                    <m:r>
                      <a:rPr lang="en-IN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9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		</a:t>
                </a:r>
                <a:endParaRPr lang="en-US" sz="1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probability of spinning green is 1 out of 2</a:t>
                </a:r>
              </a:p>
            </p:txBody>
          </p:sp>
        </mc:Choice>
        <mc:Fallback xmlns="">
          <p:sp>
            <p:nvSpPr>
              <p:cNvPr id="1454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447800"/>
                <a:ext cx="8610600" cy="3810000"/>
              </a:xfrm>
              <a:blipFill rotWithShape="1">
                <a:blip r:embed="rId2" cstate="print"/>
                <a:stretch>
                  <a:fillRect l="-1486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of Simple Events</a:t>
            </a:r>
          </a:p>
        </p:txBody>
      </p:sp>
      <p:pic>
        <p:nvPicPr>
          <p:cNvPr id="14340" name="Picture 4" descr="j02810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86000"/>
            <a:ext cx="148113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5029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 6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Deck of Cards.</a:t>
            </a:r>
          </a:p>
          <a:p>
            <a:pPr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probability of picking a heart?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	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probability of picking a heart is 1 out of 4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probability of picking a non heart?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probability of picking a heart is 3 out of 4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of Simple Events</a:t>
            </a:r>
          </a:p>
        </p:txBody>
      </p:sp>
      <p:pic>
        <p:nvPicPr>
          <p:cNvPr id="15367" name="Picture 37" descr="[IMAGE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0"/>
            <a:ext cx="12192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00200" y="2438400"/>
                <a:ext cx="5074723" cy="683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𝐻𝑒𝑎𝑟𝑡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b="1" i="1">
                              <a:latin typeface="Cambria Math"/>
                            </a:rPr>
                            <m:t># </m:t>
                          </m:r>
                          <m:r>
                            <a:rPr lang="en-IN" b="1" i="1">
                              <a:latin typeface="Cambria Math"/>
                            </a:rPr>
                            <m:t>𝒇𝒂𝒗𝒐𝒓𝒂𝒃𝒍𝒆</m:t>
                          </m:r>
                          <m:r>
                            <a:rPr lang="en-IN" b="1" i="1">
                              <a:latin typeface="Cambria Math"/>
                            </a:rPr>
                            <m:t> </m:t>
                          </m:r>
                          <m:r>
                            <a:rPr lang="en-IN" b="1" i="1">
                              <a:latin typeface="Cambria Math"/>
                            </a:rPr>
                            <m:t>𝒐𝒖𝒕𝒄𝒐𝒎𝒆𝒔</m:t>
                          </m:r>
                        </m:num>
                        <m:den>
                          <m:r>
                            <a:rPr lang="en-IN" b="1" i="1">
                              <a:latin typeface="Cambria Math"/>
                            </a:rPr>
                            <m:t>#</m:t>
                          </m:r>
                          <m:r>
                            <a:rPr lang="en-IN" b="1" i="1">
                              <a:latin typeface="Cambria Math"/>
                            </a:rPr>
                            <m:t>𝒑𝒐𝒔𝒔𝒊𝒃𝒍𝒆</m:t>
                          </m:r>
                          <m:r>
                            <a:rPr lang="en-IN" b="1" i="1">
                              <a:latin typeface="Cambria Math"/>
                            </a:rPr>
                            <m:t> </m:t>
                          </m:r>
                          <m:r>
                            <a:rPr lang="en-IN" b="1" i="1">
                              <a:latin typeface="Cambria Math"/>
                            </a:rPr>
                            <m:t>𝒐𝒖𝒕𝒄𝒐𝒎𝒆𝒔</m:t>
                          </m:r>
                        </m:den>
                      </m:f>
                      <m:r>
                        <a:rPr lang="en-IN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IN" b="1" i="1" smtClean="0">
                              <a:latin typeface="Cambria Math"/>
                            </a:rPr>
                            <m:t>𝟓𝟐</m:t>
                          </m:r>
                        </m:den>
                      </m:f>
                      <m:r>
                        <a:rPr lang="en-IN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IN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438400"/>
                <a:ext cx="5074723" cy="68326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4726936"/>
                <a:ext cx="5743944" cy="683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/>
                            </a:rPr>
                            <m:t>𝑛𝑜𝑛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𝐻𝑒𝑎𝑟𝑡</m:t>
                          </m:r>
                        </m:e>
                      </m:d>
                      <m:r>
                        <a:rPr lang="en-I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b="1" i="1">
                              <a:latin typeface="Cambria Math"/>
                            </a:rPr>
                            <m:t># </m:t>
                          </m:r>
                          <m:r>
                            <a:rPr lang="en-IN" b="1" i="1">
                              <a:latin typeface="Cambria Math"/>
                            </a:rPr>
                            <m:t>𝒇𝒂𝒗𝒐𝒓𝒂𝒃𝒍𝒆</m:t>
                          </m:r>
                          <m:r>
                            <a:rPr lang="en-IN" b="1" i="1">
                              <a:latin typeface="Cambria Math"/>
                            </a:rPr>
                            <m:t> </m:t>
                          </m:r>
                          <m:r>
                            <a:rPr lang="en-IN" b="1" i="1">
                              <a:latin typeface="Cambria Math"/>
                            </a:rPr>
                            <m:t>𝒐𝒖𝒕𝒄𝒐𝒎𝒆𝒔</m:t>
                          </m:r>
                        </m:num>
                        <m:den>
                          <m:r>
                            <a:rPr lang="en-IN" b="1" i="1">
                              <a:latin typeface="Cambria Math"/>
                            </a:rPr>
                            <m:t>#</m:t>
                          </m:r>
                          <m:r>
                            <a:rPr lang="en-IN" b="1" i="1">
                              <a:latin typeface="Cambria Math"/>
                            </a:rPr>
                            <m:t>𝒑𝒐𝒔𝒔𝒊𝒃𝒍𝒆</m:t>
                          </m:r>
                          <m:r>
                            <a:rPr lang="en-IN" b="1" i="1">
                              <a:latin typeface="Cambria Math"/>
                            </a:rPr>
                            <m:t> </m:t>
                          </m:r>
                          <m:r>
                            <a:rPr lang="en-IN" b="1" i="1">
                              <a:latin typeface="Cambria Math"/>
                            </a:rPr>
                            <m:t>𝒐𝒖𝒕𝒄𝒐𝒎𝒆𝒔</m:t>
                          </m:r>
                        </m:den>
                      </m:f>
                      <m:r>
                        <a:rPr lang="en-IN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latin typeface="Cambria Math"/>
                            </a:rPr>
                            <m:t>𝟑𝟗</m:t>
                          </m:r>
                        </m:num>
                        <m:den>
                          <m:r>
                            <a:rPr lang="en-IN" b="1" i="1" smtClean="0">
                              <a:latin typeface="Cambria Math"/>
                            </a:rPr>
                            <m:t>𝟓𝟐</m:t>
                          </m:r>
                        </m:den>
                      </m:f>
                      <m:r>
                        <a:rPr lang="en-IN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IN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726936"/>
                <a:ext cx="5743944" cy="68326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Key Concepts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Probability is the chance that some event will happen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It is the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ways a certain even can occur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total number of possible outcomes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of Simple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Guided Practice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the probability of each independent event.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1) P(black) =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2) P(1) =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3) P(odd) =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4) P(prime) =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of Simple Events</a:t>
            </a:r>
          </a:p>
        </p:txBody>
      </p:sp>
      <p:pic>
        <p:nvPicPr>
          <p:cNvPr id="17412" name="Picture 4" descr="f-spi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6670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Guided Practice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1) P(black) = 4/8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2) P(1) = 1/8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3) P(odd) = 1/2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4) P(prime) = 1/2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of Simple Events</a:t>
            </a:r>
          </a:p>
        </p:txBody>
      </p:sp>
      <p:pic>
        <p:nvPicPr>
          <p:cNvPr id="17412" name="Picture 4" descr="f-spi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6670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4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Practice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the probability of each independent event.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1) P(red) =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2) P(2) =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3) P(not red) =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4) P(even) =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of Simple Events</a:t>
            </a:r>
          </a:p>
        </p:txBody>
      </p:sp>
      <p:pic>
        <p:nvPicPr>
          <p:cNvPr id="19460" name="Picture 5" descr="spi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895600"/>
            <a:ext cx="25288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Practice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1) P(red) =1/2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2) P(2) = 1/4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3) P(not red) = 1/2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4) P(even) = 1/2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of Simple Events</a:t>
            </a:r>
          </a:p>
        </p:txBody>
      </p:sp>
      <p:pic>
        <p:nvPicPr>
          <p:cNvPr id="19460" name="Picture 5" descr="spi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895600"/>
            <a:ext cx="25288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15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Real World Example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computer company manufactures 2,500 computers each day. An average of 100 of these computers are returned with defects. What is the probability that the computer you purchased is </a:t>
            </a:r>
            <a:r>
              <a:rPr lang="en-US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defective?</a:t>
            </a: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of Simple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4592233"/>
                <a:ext cx="8513484" cy="920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6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IN" sz="2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600" b="0" i="1" smtClean="0">
                              <a:latin typeface="Cambria Math"/>
                            </a:rPr>
                            <m:t>𝑛𝑜𝑡</m:t>
                          </m:r>
                          <m:r>
                            <a:rPr lang="en-IN" sz="2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IN" sz="2600" b="0" i="1" smtClean="0">
                              <a:latin typeface="Cambria Math"/>
                            </a:rPr>
                            <m:t>𝑑𝑒𝑓𝑒𝑐𝑡𝑖𝑣𝑒</m:t>
                          </m:r>
                        </m:e>
                      </m:d>
                      <m:r>
                        <a:rPr lang="en-IN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sz="2600" b="0" i="1">
                              <a:latin typeface="Cambria Math"/>
                            </a:rPr>
                            <m:t># </m:t>
                          </m:r>
                          <m:r>
                            <a:rPr lang="en-IN" sz="2600" b="0" i="1">
                              <a:latin typeface="Cambria Math"/>
                            </a:rPr>
                            <m:t>𝑓𝑎𝑣𝑜𝑟𝑎𝑏𝑙𝑒</m:t>
                          </m:r>
                          <m:r>
                            <a:rPr lang="en-IN" sz="2600" b="0" i="1">
                              <a:latin typeface="Cambria Math"/>
                            </a:rPr>
                            <m:t> </m:t>
                          </m:r>
                          <m:r>
                            <a:rPr lang="en-IN" sz="2600" b="0" i="1">
                              <a:latin typeface="Cambria Math"/>
                            </a:rPr>
                            <m:t>𝑜𝑢𝑡𝑐𝑜𝑚𝑒𝑠</m:t>
                          </m:r>
                        </m:num>
                        <m:den>
                          <m:r>
                            <a:rPr lang="en-IN" sz="2600" b="0" i="1">
                              <a:latin typeface="Cambria Math"/>
                            </a:rPr>
                            <m:t>#</m:t>
                          </m:r>
                          <m:r>
                            <a:rPr lang="en-IN" sz="2600" b="0" i="1">
                              <a:latin typeface="Cambria Math"/>
                            </a:rPr>
                            <m:t>𝑝𝑜𝑠𝑠𝑖𝑏𝑙𝑒</m:t>
                          </m:r>
                          <m:r>
                            <a:rPr lang="en-IN" sz="2600" b="0" i="1">
                              <a:latin typeface="Cambria Math"/>
                            </a:rPr>
                            <m:t> </m:t>
                          </m:r>
                          <m:r>
                            <a:rPr lang="en-IN" sz="2600" b="0" i="1">
                              <a:latin typeface="Cambria Math"/>
                            </a:rPr>
                            <m:t>𝑜𝑢𝑡𝑐𝑜𝑚𝑒𝑠</m:t>
                          </m:r>
                        </m:den>
                      </m:f>
                      <m:r>
                        <a:rPr lang="en-IN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sz="2600" b="0" i="1" smtClean="0">
                              <a:latin typeface="Cambria Math"/>
                            </a:rPr>
                            <m:t>2400</m:t>
                          </m:r>
                        </m:num>
                        <m:den>
                          <m:r>
                            <a:rPr lang="en-IN" sz="2600" b="0" i="1" smtClean="0">
                              <a:latin typeface="Cambria Math"/>
                            </a:rPr>
                            <m:t>2500</m:t>
                          </m:r>
                        </m:den>
                      </m:f>
                      <m:r>
                        <a:rPr lang="en-IN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sz="2600" b="0" i="1" smtClean="0"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en-IN" sz="2600" b="0" i="1" smtClean="0">
                              <a:latin typeface="Cambria Math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92233"/>
                <a:ext cx="8513484" cy="92038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2355" name="Rectangle 3"/>
              <p:cNvSpPr>
                <a:spLocks noChangeArrowheads="1"/>
              </p:cNvSpPr>
              <p:nvPr/>
            </p:nvSpPr>
            <p:spPr bwMode="auto">
              <a:xfrm>
                <a:off x="382588" y="1577975"/>
                <a:ext cx="8001000" cy="1938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342900" indent="-342900" algn="l">
                  <a:buClr>
                    <a:srgbClr val="C00000"/>
                  </a:buClr>
                  <a:buFont typeface="Wingdings" panose="05000000000000000000" pitchFamily="2" charset="2"/>
                  <a:buChar char="v"/>
                </a:pPr>
                <a:r>
                  <a:rPr lang="en-A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complement of an event E is the set of all outcomes in a sample space that are not included in event E. </a:t>
                </a:r>
              </a:p>
              <a:p>
                <a:pPr algn="l"/>
                <a:endParaRPr lang="en-A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C00000"/>
                  </a:buClr>
                  <a:buFont typeface="Wingdings" panose="05000000000000000000" pitchFamily="2" charset="2"/>
                  <a:buChar char="v"/>
                </a:pPr>
                <a:r>
                  <a:rPr lang="en-A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complement of </a:t>
                </a:r>
                <a:r>
                  <a:rPr lang="en-A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 event </a:t>
                </a:r>
                <a:r>
                  <a:rPr lang="en-A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 is denoted </a:t>
                </a:r>
                <a:r>
                  <a:rPr lang="en-A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IN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IN" sz="2400" b="0" i="1" smtClean="0">
                        <a:latin typeface="Cambria Math"/>
                      </a:rPr>
                      <m:t>𝑜𝑟</m:t>
                    </m:r>
                    <m:r>
                      <a:rPr lang="en-IN" sz="24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IN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A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A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235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588" y="1577975"/>
                <a:ext cx="8001000" cy="193899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67" t="-2201" b="-66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2357" name="Rectangle 5"/>
          <p:cNvSpPr>
            <a:spLocks noChangeArrowheads="1"/>
          </p:cNvSpPr>
          <p:nvPr/>
        </p:nvSpPr>
        <p:spPr bwMode="auto">
          <a:xfrm>
            <a:off x="384175" y="3565525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2400" b="1"/>
          </a:p>
        </p:txBody>
      </p:sp>
      <p:sp>
        <p:nvSpPr>
          <p:cNvPr id="612358" name="Rectangle 6"/>
          <p:cNvSpPr>
            <a:spLocks noChangeArrowheads="1"/>
          </p:cNvSpPr>
          <p:nvPr/>
        </p:nvSpPr>
        <p:spPr bwMode="auto">
          <a:xfrm>
            <a:off x="914400" y="4648200"/>
            <a:ext cx="3716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Properties of Probability:</a:t>
            </a:r>
          </a:p>
        </p:txBody>
      </p:sp>
      <p:graphicFrame>
        <p:nvGraphicFramePr>
          <p:cNvPr id="6123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946112"/>
              </p:ext>
            </p:extLst>
          </p:nvPr>
        </p:nvGraphicFramePr>
        <p:xfrm>
          <a:off x="4842216" y="3810000"/>
          <a:ext cx="2244384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6" name="Equation" r:id="rId4" imgW="1028700" imgH="939800" progId="Equation.3">
                  <p:embed/>
                </p:oleObj>
              </mc:Choice>
              <mc:Fallback>
                <p:oleObj name="Equation" r:id="rId4" imgW="1028700" imgH="939800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216" y="3810000"/>
                        <a:ext cx="2244384" cy="212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228600" y="457200"/>
            <a:ext cx="868680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Complementary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5" grpId="0" animBg="1"/>
      <p:bldP spid="612357" grpId="0"/>
      <p:bldP spid="6123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590800"/>
            <a:ext cx="7772400" cy="1338262"/>
          </a:xfrm>
        </p:spPr>
        <p:txBody>
          <a:bodyPr>
            <a:normAutofit/>
          </a:bodyPr>
          <a:lstStyle/>
          <a:p>
            <a:pPr algn="ctr"/>
            <a:r>
              <a:rPr lang="en-IN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endParaRPr lang="en-IN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95400"/>
                <a:ext cx="8610600" cy="5105400"/>
              </a:xfrm>
            </p:spPr>
            <p:txBody>
              <a:bodyPr>
                <a:normAutofit fontScale="92500"/>
              </a:bodyPr>
              <a:lstStyle/>
              <a:p>
                <a:pPr>
                  <a:spcAft>
                    <a:spcPct val="20000"/>
                  </a:spcAft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Example I: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 sequence of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bits is randomly generated. What is the probability that at least one of these bits is zero?</a:t>
                </a:r>
              </a:p>
              <a:p>
                <a:pPr>
                  <a:spcAft>
                    <a:spcPct val="20000"/>
                  </a:spcAft>
                  <a:buFont typeface="Wingdings" panose="05000000000000000000" pitchFamily="2" charset="2"/>
                  <a:buChar char="v"/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Solution: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are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32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possible outcomes of generating such a sequence.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Aft>
                    <a:spcPct val="20000"/>
                  </a:spcAft>
                  <a:buNone/>
                </a:pPr>
                <a:r>
                  <a:rPr lang="en-I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Define event E as </a:t>
                </a:r>
                <a:r>
                  <a:rPr lang="en-I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at least one of the bits is zeros</a:t>
                </a:r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Aft>
                    <a:spcPct val="20000"/>
                  </a:spcAft>
                  <a:buNone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Then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event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“none of the bits is zero”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includes only one 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spcAft>
                    <a:spcPct val="20000"/>
                  </a:spcAft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of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these outcomes, namely the sequence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11111.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Aft>
                    <a:spcPct val="20000"/>
                  </a:spcAft>
                  <a:buNone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Therefore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=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1/32.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Aft>
                    <a:spcPct val="20000"/>
                  </a:spcAft>
                  <a:buNone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Now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p(E) can easily be computed as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Aft>
                    <a:spcPct val="20000"/>
                  </a:spcAft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p(E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= 1 – p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 1 –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1/32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31/32.</a:t>
                </a:r>
                <a:r>
                  <a:rPr lang="en-US" sz="240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95400"/>
                <a:ext cx="8610600" cy="5105400"/>
              </a:xfrm>
              <a:blipFill rotWithShape="1">
                <a:blip r:embed="rId2" cstate="print"/>
                <a:stretch>
                  <a:fillRect l="-425" t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228600" y="457200"/>
            <a:ext cx="868680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Complementary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95400"/>
                <a:ext cx="8763000" cy="525780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ct val="10000"/>
                  </a:spcBef>
                  <a:spcAft>
                    <a:spcPct val="10000"/>
                  </a:spcAft>
                </a:pP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Example II: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What is the probability that at least two out of 36 people have the same birthday?</a:t>
                </a:r>
              </a:p>
              <a:p>
                <a:pPr>
                  <a:spcBef>
                    <a:spcPct val="10000"/>
                  </a:spcBef>
                  <a:spcAft>
                    <a:spcPct val="10000"/>
                  </a:spcAft>
                </a:pP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Solution: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sample space S encompasses all possibilities for the birthdays of the 36 people, so |S| = 365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spcBef>
                    <a:spcPct val="10000"/>
                  </a:spcBef>
                  <a:spcAft>
                    <a:spcPct val="10000"/>
                  </a:spcAft>
                  <a:buNone/>
                </a:pPr>
                <a:endParaRPr lang="en-US" sz="1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spcBef>
                    <a:spcPct val="10000"/>
                  </a:spcBef>
                  <a:spcAft>
                    <a:spcPct val="10000"/>
                  </a:spcAft>
                  <a:buNone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Let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us consider the event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(“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no two people out of 36 have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 same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birthday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”).</a:t>
                </a:r>
              </a:p>
              <a:p>
                <a:pPr marL="285750" indent="-285750">
                  <a:spcBef>
                    <a:spcPct val="10000"/>
                  </a:spcBef>
                  <a:spcAft>
                    <a:spcPct val="10000"/>
                  </a:spcAft>
                  <a:buNone/>
                </a:pPr>
                <a:endParaRPr lang="en-US" sz="1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10000"/>
                  </a:spcBef>
                  <a:spcAft>
                    <a:spcPct val="10000"/>
                  </a:spcAft>
                  <a:buNone/>
                </a:pP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includes P(365, 36) outcomes (365 possibilities for the first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marL="0" indent="0">
                  <a:spcBef>
                    <a:spcPct val="10000"/>
                  </a:spcBef>
                  <a:spcAft>
                    <a:spcPct val="10000"/>
                  </a:spcAft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person’s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birthday, 364 for the second, and so on).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10000"/>
                  </a:spcBef>
                  <a:spcAft>
                    <a:spcPct val="10000"/>
                  </a:spcAft>
                  <a:buNone/>
                </a:pP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10000"/>
                  </a:spcBef>
                  <a:spcAft>
                    <a:spcPct val="10000"/>
                  </a:spcAft>
                  <a:buNone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Then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= P(365, 36)/365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0.168,</a:t>
                </a:r>
                <a:b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so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p(E) =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0.832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95400"/>
                <a:ext cx="8763000" cy="5257800"/>
              </a:xfrm>
              <a:blipFill rotWithShape="1">
                <a:blip r:embed="rId2" cstate="print"/>
                <a:stretch>
                  <a:fillRect l="-487" t="-812" r="-2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228600" y="457200"/>
            <a:ext cx="868680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Complementary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uiExpand="1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409574" y="1524000"/>
            <a:ext cx="82772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If events A and B are </a:t>
            </a:r>
            <a:r>
              <a:rPr lang="en-A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, then the probability of two events, A and B occurring in a sequence (or simultaneously) is: </a:t>
            </a: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This rule can extend to any number of independent events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C00000"/>
              </a:buClr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Two events are independent if the occurrence of the first event does not affect the probability of the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occurrence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of the second event. </a:t>
            </a: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228600" y="457200"/>
            <a:ext cx="868680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Multiplication Rule</a:t>
            </a: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15581"/>
              </p:ext>
            </p:extLst>
          </p:nvPr>
        </p:nvGraphicFramePr>
        <p:xfrm>
          <a:off x="2689225" y="3039836"/>
          <a:ext cx="39338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9" name="Equation" r:id="rId3" imgW="1091726" imgH="165028" progId="Equation.3">
                  <p:embed/>
                </p:oleObj>
              </mc:Choice>
              <mc:Fallback>
                <p:oleObj name="Equation" r:id="rId3" imgW="1091726" imgH="165028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3039836"/>
                        <a:ext cx="393382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5" name="Rectangle 3"/>
          <p:cNvSpPr>
            <a:spLocks noChangeArrowheads="1"/>
          </p:cNvSpPr>
          <p:nvPr/>
        </p:nvSpPr>
        <p:spPr bwMode="auto">
          <a:xfrm>
            <a:off x="485775" y="1563688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Two events A and B are mutually exclusive if and only if: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476" name="Rectangle 4"/>
          <p:cNvSpPr>
            <a:spLocks noChangeArrowheads="1"/>
          </p:cNvSpPr>
          <p:nvPr/>
        </p:nvSpPr>
        <p:spPr bwMode="auto">
          <a:xfrm>
            <a:off x="506413" y="3119735"/>
            <a:ext cx="7875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In a Venn diagram this means that event A is disjoint from event B.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477" name="Rectangle 5"/>
          <p:cNvSpPr>
            <a:spLocks noChangeArrowheads="1"/>
          </p:cNvSpPr>
          <p:nvPr/>
        </p:nvSpPr>
        <p:spPr bwMode="auto">
          <a:xfrm>
            <a:off x="1612900" y="5813425"/>
            <a:ext cx="2273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 and B are M.E.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749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60182"/>
              </p:ext>
            </p:extLst>
          </p:nvPr>
        </p:nvGraphicFramePr>
        <p:xfrm>
          <a:off x="4786313" y="3320825"/>
          <a:ext cx="2862262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93" name="FXDraw V2" r:id="rId3" imgW="3686040" imgH="3686040" progId="">
                  <p:embed/>
                </p:oleObj>
              </mc:Choice>
              <mc:Fallback>
                <p:oleObj name="FXDraw V2" r:id="rId3" imgW="3686040" imgH="3686040" progId="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3320825"/>
                        <a:ext cx="2862262" cy="286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493" name="Object 21"/>
          <p:cNvGraphicFramePr>
            <a:graphicFrameLocks noChangeAspect="1"/>
          </p:cNvGraphicFramePr>
          <p:nvPr/>
        </p:nvGraphicFramePr>
        <p:xfrm>
          <a:off x="1182688" y="3711575"/>
          <a:ext cx="2851150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94" name="FXDraw V2" r:id="rId5" imgW="3672000" imgH="2631240" progId="">
                  <p:embed/>
                </p:oleObj>
              </mc:Choice>
              <mc:Fallback>
                <p:oleObj name="FXDraw V2" r:id="rId5" imgW="3672000" imgH="263124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3711575"/>
                        <a:ext cx="2851150" cy="204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94" name="Rectangle 22"/>
          <p:cNvSpPr>
            <a:spLocks noChangeArrowheads="1"/>
          </p:cNvSpPr>
          <p:nvPr/>
        </p:nvSpPr>
        <p:spPr bwMode="auto">
          <a:xfrm>
            <a:off x="5002213" y="5791200"/>
            <a:ext cx="2693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 and B are not M.E.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/>
          <p:cNvSpPr txBox="1">
            <a:spLocks noRot="1" noChangeArrowheads="1"/>
          </p:cNvSpPr>
          <p:nvPr/>
        </p:nvSpPr>
        <p:spPr>
          <a:xfrm>
            <a:off x="228600" y="457200"/>
            <a:ext cx="868680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Mutually Exclusive</a:t>
            </a:r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780299"/>
              </p:ext>
            </p:extLst>
          </p:nvPr>
        </p:nvGraphicFramePr>
        <p:xfrm>
          <a:off x="2916238" y="2277940"/>
          <a:ext cx="2265362" cy="54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95" name="Equation" r:id="rId7" imgW="850531" imgH="203112" progId="Equation.3">
                  <p:embed/>
                </p:oleObj>
              </mc:Choice>
              <mc:Fallback>
                <p:oleObj name="Equation" r:id="rId7" imgW="850531" imgH="203112" progId="Equation.3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277940"/>
                        <a:ext cx="2265362" cy="541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/>
      <p:bldP spid="617476" grpId="0"/>
      <p:bldP spid="617477" grpId="0"/>
      <p:bldP spid="61749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9" name="Rectangle 3"/>
          <p:cNvSpPr>
            <a:spLocks noChangeArrowheads="1"/>
          </p:cNvSpPr>
          <p:nvPr/>
        </p:nvSpPr>
        <p:spPr bwMode="auto">
          <a:xfrm>
            <a:off x="485775" y="1563688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The probability that at least one of the events A or B will occur, P(A or B), is given by: </a:t>
            </a:r>
          </a:p>
        </p:txBody>
      </p:sp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609600" y="35052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If events A and B are mutually exclusive, then the addition rule is simplified to: </a:t>
            </a:r>
          </a:p>
        </p:txBody>
      </p:sp>
      <p:sp>
        <p:nvSpPr>
          <p:cNvPr id="618501" name="Rectangle 5"/>
          <p:cNvSpPr>
            <a:spLocks noChangeArrowheads="1"/>
          </p:cNvSpPr>
          <p:nvPr/>
        </p:nvSpPr>
        <p:spPr bwMode="auto">
          <a:xfrm>
            <a:off x="703262" y="5380038"/>
            <a:ext cx="8288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This simplified rule can be extended to any number of mutually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exclusive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events. </a:t>
            </a:r>
          </a:p>
        </p:txBody>
      </p:sp>
      <p:sp>
        <p:nvSpPr>
          <p:cNvPr id="13" name="Rectangle 3"/>
          <p:cNvSpPr txBox="1">
            <a:spLocks noRot="1" noChangeArrowheads="1"/>
          </p:cNvSpPr>
          <p:nvPr/>
        </p:nvSpPr>
        <p:spPr>
          <a:xfrm>
            <a:off x="228600" y="457200"/>
            <a:ext cx="868680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Addition Rule</a:t>
            </a:r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92737"/>
              </p:ext>
            </p:extLst>
          </p:nvPr>
        </p:nvGraphicFramePr>
        <p:xfrm>
          <a:off x="2079625" y="2679700"/>
          <a:ext cx="501808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2" name="Equation" r:id="rId3" imgW="1637589" imgH="165028" progId="Equation.3">
                  <p:embed/>
                </p:oleObj>
              </mc:Choice>
              <mc:Fallback>
                <p:oleObj name="Equation" r:id="rId3" imgW="1637589" imgH="165028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2679700"/>
                        <a:ext cx="5018088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155913"/>
              </p:ext>
            </p:extLst>
          </p:nvPr>
        </p:nvGraphicFramePr>
        <p:xfrm>
          <a:off x="3306763" y="4656138"/>
          <a:ext cx="30099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3" name="Equation" r:id="rId5" imgW="1104421" imgH="165028" progId="Equation.3">
                  <p:embed/>
                </p:oleObj>
              </mc:Choice>
              <mc:Fallback>
                <p:oleObj name="Equation" r:id="rId5" imgW="1104421" imgH="165028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4656138"/>
                        <a:ext cx="30099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9" grpId="0"/>
      <p:bldP spid="618500" grpId="0"/>
      <p:bldP spid="61850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What is the probability of a positive integer selected at random from the set of positive integers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{1,2,….,100}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be divisible by 2 or 5? </a:t>
            </a:r>
          </a:p>
          <a:p>
            <a:pPr>
              <a:lnSpc>
                <a:spcPct val="90000"/>
              </a:lnSpc>
              <a:spcAft>
                <a:spcPct val="50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spcAft>
                <a:spcPct val="500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E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“integer is divisible by 2”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E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“integer is divisible by 5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lnSpc>
                <a:spcPct val="90000"/>
              </a:lnSpc>
              <a:spcAft>
                <a:spcPct val="50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{2, 4, 6, …, 100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} and 	|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 = 50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p(E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= 0.5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{5, 10, 15, …, 100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} and|E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 = 20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p(E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= 0.2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228600" y="457200"/>
            <a:ext cx="868680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Addition and Multiplication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105400"/>
          </a:xfrm>
        </p:spPr>
        <p:txBody>
          <a:bodyPr>
            <a:normAutofit/>
          </a:bodyPr>
          <a:lstStyle/>
          <a:p>
            <a:pPr marL="0" indent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2" indent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 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= {10, 20, 30, …, 100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}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|E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 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| = 10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     p(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 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 = 0.1</a:t>
            </a:r>
          </a:p>
          <a:p>
            <a:pPr marL="0" indent="0"/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548640" lvl="2" indent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 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 = p(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 + p(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– p(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 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     p(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 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 = 0.5 + 0.2 – 0.1 = 0.6</a:t>
            </a: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228600" y="457200"/>
            <a:ext cx="868680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Addition and Multiplication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9" name="Rectangle 11"/>
          <p:cNvSpPr>
            <a:spLocks noChangeArrowheads="1"/>
          </p:cNvSpPr>
          <p:nvPr/>
        </p:nvSpPr>
        <p:spPr bwMode="auto">
          <a:xfrm>
            <a:off x="455612" y="1707952"/>
            <a:ext cx="8231187" cy="44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talk about conditional probability when the probability of one event depends on whether or not another event has occurred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There 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red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blue counters in a bag and, without looking, we take out one counter and do not replace it. 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 taken from the bag being red depends on whether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red or blue.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probability problems can be solved by considering the individual possibilities or by using a table, a Venn diagram, a tree diagram or a formula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Conditional Probability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25"/>
          <p:cNvSpPr>
            <a:spLocks noChangeArrowheads="1"/>
          </p:cNvSpPr>
          <p:nvPr/>
        </p:nvSpPr>
        <p:spPr bwMode="auto">
          <a:xfrm>
            <a:off x="6235652" y="3824748"/>
            <a:ext cx="944356" cy="4663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6089" name="Text Box 14"/>
          <p:cNvSpPr txBox="1">
            <a:spLocks noChangeArrowheads="1"/>
          </p:cNvSpPr>
          <p:nvPr/>
        </p:nvSpPr>
        <p:spPr bwMode="auto">
          <a:xfrm>
            <a:off x="665163" y="3810000"/>
            <a:ext cx="77168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tabLst>
                <a:tab pos="1023938" algn="l"/>
              </a:tabLs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“the probability that event A occurs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that B has occurred”.  This is conditional probability.</a:t>
            </a:r>
          </a:p>
        </p:txBody>
      </p:sp>
      <p:sp>
        <p:nvSpPr>
          <p:cNvPr id="46090" name="Line 20"/>
          <p:cNvSpPr>
            <a:spLocks noChangeShapeType="1"/>
          </p:cNvSpPr>
          <p:nvPr/>
        </p:nvSpPr>
        <p:spPr bwMode="auto">
          <a:xfrm>
            <a:off x="1477296" y="2961972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6091" name="Text Box 40"/>
          <p:cNvSpPr txBox="1">
            <a:spLocks noChangeArrowheads="1"/>
          </p:cNvSpPr>
          <p:nvPr/>
        </p:nvSpPr>
        <p:spPr bwMode="auto">
          <a:xfrm>
            <a:off x="690563" y="2819400"/>
            <a:ext cx="30432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(A B) means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Notation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3"/>
          <p:cNvSpPr>
            <a:spLocks noChangeArrowheads="1"/>
          </p:cNvSpPr>
          <p:nvPr/>
        </p:nvSpPr>
        <p:spPr bwMode="auto">
          <a:xfrm>
            <a:off x="444500" y="1568450"/>
            <a:ext cx="83724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e.g. 1.  The following table gives data on the type of car, grouped by petrol consumption, owned by 100 people.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person is selected at random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 is the event “the person owns a low rated car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29"/>
          <p:cNvGrpSpPr>
            <a:grpSpLocks/>
          </p:cNvGrpSpPr>
          <p:nvPr/>
        </p:nvGrpSpPr>
        <p:grpSpPr bwMode="auto">
          <a:xfrm>
            <a:off x="1284288" y="2603500"/>
            <a:ext cx="7035800" cy="2120900"/>
            <a:chOff x="809" y="974"/>
            <a:chExt cx="4432" cy="1336"/>
          </a:xfrm>
        </p:grpSpPr>
        <p:sp>
          <p:nvSpPr>
            <p:cNvPr id="47110" name="Rectangle 395"/>
            <p:cNvSpPr>
              <a:spLocks noChangeArrowheads="1"/>
            </p:cNvSpPr>
            <p:nvPr/>
          </p:nvSpPr>
          <p:spPr bwMode="auto">
            <a:xfrm>
              <a:off x="3689" y="1637"/>
              <a:ext cx="960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7111" name="Rectangle 394"/>
            <p:cNvSpPr>
              <a:spLocks noChangeArrowheads="1"/>
            </p:cNvSpPr>
            <p:nvPr/>
          </p:nvSpPr>
          <p:spPr bwMode="auto">
            <a:xfrm>
              <a:off x="2729" y="1637"/>
              <a:ext cx="960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>
                  <a:latin typeface="Times New Roman" pitchFamily="18" charset="0"/>
                </a:rPr>
                <a:t>21</a:t>
              </a:r>
            </a:p>
          </p:txBody>
        </p:sp>
        <p:sp>
          <p:nvSpPr>
            <p:cNvPr id="47112" name="Rectangle 393"/>
            <p:cNvSpPr>
              <a:spLocks noChangeArrowheads="1"/>
            </p:cNvSpPr>
            <p:nvPr/>
          </p:nvSpPr>
          <p:spPr bwMode="auto">
            <a:xfrm>
              <a:off x="1769" y="1637"/>
              <a:ext cx="960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>
                  <a:latin typeface="Times New Roman" pitchFamily="18" charset="0"/>
                </a:rPr>
                <a:t>23</a:t>
              </a:r>
            </a:p>
          </p:txBody>
        </p:sp>
        <p:sp>
          <p:nvSpPr>
            <p:cNvPr id="47113" name="Rectangle 392"/>
            <p:cNvSpPr>
              <a:spLocks noChangeArrowheads="1"/>
            </p:cNvSpPr>
            <p:nvPr/>
          </p:nvSpPr>
          <p:spPr bwMode="auto">
            <a:xfrm>
              <a:off x="809" y="1637"/>
              <a:ext cx="960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/>
                <a:t>Female</a:t>
              </a:r>
            </a:p>
          </p:txBody>
        </p:sp>
        <p:sp>
          <p:nvSpPr>
            <p:cNvPr id="47114" name="Rectangle 391"/>
            <p:cNvSpPr>
              <a:spLocks noChangeArrowheads="1"/>
            </p:cNvSpPr>
            <p:nvPr/>
          </p:nvSpPr>
          <p:spPr bwMode="auto">
            <a:xfrm>
              <a:off x="3689" y="1305"/>
              <a:ext cx="96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47115" name="Rectangle 390"/>
            <p:cNvSpPr>
              <a:spLocks noChangeArrowheads="1"/>
            </p:cNvSpPr>
            <p:nvPr/>
          </p:nvSpPr>
          <p:spPr bwMode="auto">
            <a:xfrm>
              <a:off x="2729" y="1305"/>
              <a:ext cx="96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>
                  <a:latin typeface="Times New Roman" pitchFamily="18" charset="0"/>
                </a:rPr>
                <a:t>33</a:t>
              </a:r>
            </a:p>
          </p:txBody>
        </p:sp>
        <p:sp>
          <p:nvSpPr>
            <p:cNvPr id="47116" name="Rectangle 389"/>
            <p:cNvSpPr>
              <a:spLocks noChangeArrowheads="1"/>
            </p:cNvSpPr>
            <p:nvPr/>
          </p:nvSpPr>
          <p:spPr bwMode="auto">
            <a:xfrm>
              <a:off x="1769" y="1305"/>
              <a:ext cx="96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47117" name="Rectangle 388"/>
            <p:cNvSpPr>
              <a:spLocks noChangeArrowheads="1"/>
            </p:cNvSpPr>
            <p:nvPr/>
          </p:nvSpPr>
          <p:spPr bwMode="auto">
            <a:xfrm>
              <a:off x="809" y="1305"/>
              <a:ext cx="96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 dirty="0"/>
                <a:t>Male</a:t>
              </a:r>
            </a:p>
          </p:txBody>
        </p:sp>
        <p:sp>
          <p:nvSpPr>
            <p:cNvPr id="47118" name="Rectangle 387"/>
            <p:cNvSpPr>
              <a:spLocks noChangeArrowheads="1"/>
            </p:cNvSpPr>
            <p:nvPr/>
          </p:nvSpPr>
          <p:spPr bwMode="auto">
            <a:xfrm>
              <a:off x="3689" y="974"/>
              <a:ext cx="96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/>
                <a:t>High</a:t>
              </a:r>
            </a:p>
          </p:txBody>
        </p:sp>
        <p:sp>
          <p:nvSpPr>
            <p:cNvPr id="47119" name="Rectangle 386"/>
            <p:cNvSpPr>
              <a:spLocks noChangeArrowheads="1"/>
            </p:cNvSpPr>
            <p:nvPr/>
          </p:nvSpPr>
          <p:spPr bwMode="auto">
            <a:xfrm>
              <a:off x="2729" y="974"/>
              <a:ext cx="96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/>
                <a:t>Medium</a:t>
              </a:r>
            </a:p>
          </p:txBody>
        </p:sp>
        <p:sp>
          <p:nvSpPr>
            <p:cNvPr id="47120" name="Rectangle 385"/>
            <p:cNvSpPr>
              <a:spLocks noChangeArrowheads="1"/>
            </p:cNvSpPr>
            <p:nvPr/>
          </p:nvSpPr>
          <p:spPr bwMode="auto">
            <a:xfrm>
              <a:off x="1769" y="974"/>
              <a:ext cx="96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 dirty="0"/>
                <a:t>Low</a:t>
              </a:r>
            </a:p>
          </p:txBody>
        </p:sp>
        <p:sp>
          <p:nvSpPr>
            <p:cNvPr id="47121" name="Rectangle 384"/>
            <p:cNvSpPr>
              <a:spLocks noChangeArrowheads="1"/>
            </p:cNvSpPr>
            <p:nvPr/>
          </p:nvSpPr>
          <p:spPr bwMode="auto">
            <a:xfrm>
              <a:off x="809" y="974"/>
              <a:ext cx="96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47122" name="Line 396"/>
            <p:cNvSpPr>
              <a:spLocks noChangeShapeType="1"/>
            </p:cNvSpPr>
            <p:nvPr/>
          </p:nvSpPr>
          <p:spPr bwMode="auto">
            <a:xfrm>
              <a:off x="809" y="974"/>
              <a:ext cx="44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7123" name="Line 397"/>
            <p:cNvSpPr>
              <a:spLocks noChangeShapeType="1"/>
            </p:cNvSpPr>
            <p:nvPr/>
          </p:nvSpPr>
          <p:spPr bwMode="auto">
            <a:xfrm>
              <a:off x="809" y="1305"/>
              <a:ext cx="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7124" name="Line 398"/>
            <p:cNvSpPr>
              <a:spLocks noChangeShapeType="1"/>
            </p:cNvSpPr>
            <p:nvPr/>
          </p:nvSpPr>
          <p:spPr bwMode="auto">
            <a:xfrm>
              <a:off x="809" y="1637"/>
              <a:ext cx="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7125" name="Line 399"/>
            <p:cNvSpPr>
              <a:spLocks noChangeShapeType="1"/>
            </p:cNvSpPr>
            <p:nvPr/>
          </p:nvSpPr>
          <p:spPr bwMode="auto">
            <a:xfrm>
              <a:off x="809" y="1958"/>
              <a:ext cx="44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7126" name="Line 400"/>
            <p:cNvSpPr>
              <a:spLocks noChangeShapeType="1"/>
            </p:cNvSpPr>
            <p:nvPr/>
          </p:nvSpPr>
          <p:spPr bwMode="auto">
            <a:xfrm>
              <a:off x="809" y="974"/>
              <a:ext cx="0" cy="98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7127" name="Line 401"/>
            <p:cNvSpPr>
              <a:spLocks noChangeShapeType="1"/>
            </p:cNvSpPr>
            <p:nvPr/>
          </p:nvSpPr>
          <p:spPr bwMode="auto">
            <a:xfrm>
              <a:off x="1769" y="974"/>
              <a:ext cx="0" cy="9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7128" name="Line 402"/>
            <p:cNvSpPr>
              <a:spLocks noChangeShapeType="1"/>
            </p:cNvSpPr>
            <p:nvPr/>
          </p:nvSpPr>
          <p:spPr bwMode="auto">
            <a:xfrm>
              <a:off x="2729" y="974"/>
              <a:ext cx="0" cy="9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7129" name="Line 403"/>
            <p:cNvSpPr>
              <a:spLocks noChangeShapeType="1"/>
            </p:cNvSpPr>
            <p:nvPr/>
          </p:nvSpPr>
          <p:spPr bwMode="auto">
            <a:xfrm>
              <a:off x="3689" y="974"/>
              <a:ext cx="0" cy="9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7130" name="Line 404"/>
            <p:cNvSpPr>
              <a:spLocks noChangeShapeType="1"/>
            </p:cNvSpPr>
            <p:nvPr/>
          </p:nvSpPr>
          <p:spPr bwMode="auto">
            <a:xfrm>
              <a:off x="4649" y="974"/>
              <a:ext cx="0" cy="12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7131" name="Rectangle 423"/>
            <p:cNvSpPr>
              <a:spLocks noChangeArrowheads="1"/>
            </p:cNvSpPr>
            <p:nvPr/>
          </p:nvSpPr>
          <p:spPr bwMode="auto">
            <a:xfrm>
              <a:off x="4665" y="1989"/>
              <a:ext cx="560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47132" name="Rectangle 425"/>
            <p:cNvSpPr>
              <a:spLocks noChangeArrowheads="1"/>
            </p:cNvSpPr>
            <p:nvPr/>
          </p:nvSpPr>
          <p:spPr bwMode="auto">
            <a:xfrm>
              <a:off x="4665" y="974"/>
              <a:ext cx="57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/>
                <a:t>Total</a:t>
              </a:r>
            </a:p>
          </p:txBody>
        </p:sp>
        <p:sp>
          <p:nvSpPr>
            <p:cNvPr id="47133" name="Line 427"/>
            <p:cNvSpPr>
              <a:spLocks noChangeShapeType="1"/>
            </p:cNvSpPr>
            <p:nvPr/>
          </p:nvSpPr>
          <p:spPr bwMode="auto">
            <a:xfrm>
              <a:off x="5225" y="974"/>
              <a:ext cx="0" cy="12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7134" name="Line 428"/>
            <p:cNvSpPr>
              <a:spLocks noChangeShapeType="1"/>
            </p:cNvSpPr>
            <p:nvPr/>
          </p:nvSpPr>
          <p:spPr bwMode="auto">
            <a:xfrm>
              <a:off x="4649" y="2246"/>
              <a:ext cx="5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0838"/>
            <a:ext cx="7772400" cy="715962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7772400" cy="8683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Idea of Probability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648200"/>
          </a:xfrm>
          <a:noFill/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is the science of chance behavior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IN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Chance behavior is unpredictable in the short run but has a regular and predictable pattern in the long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3"/>
          <p:cNvSpPr>
            <a:spLocks noChangeArrowheads="1"/>
          </p:cNvSpPr>
          <p:nvPr/>
        </p:nvSpPr>
        <p:spPr bwMode="auto">
          <a:xfrm>
            <a:off x="444500" y="1568708"/>
            <a:ext cx="837247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e.g. 1.  The following table gives data on the type of car, grouped by petrol consumption, owned by 100 people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person is selected at random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 is the event “the person owns a low rated car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 is the event “a female is chosen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4288" y="2633662"/>
            <a:ext cx="7035800" cy="2120900"/>
            <a:chOff x="1284288" y="2232025"/>
            <a:chExt cx="7035800" cy="2120900"/>
          </a:xfrm>
        </p:grpSpPr>
        <p:sp>
          <p:nvSpPr>
            <p:cNvPr id="48130" name="Rectangle 7"/>
            <p:cNvSpPr>
              <a:spLocks noChangeArrowheads="1"/>
            </p:cNvSpPr>
            <p:nvPr/>
          </p:nvSpPr>
          <p:spPr bwMode="auto">
            <a:xfrm>
              <a:off x="1284288" y="3284538"/>
              <a:ext cx="1524000" cy="50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/>
                <a:t>Female</a:t>
              </a:r>
            </a:p>
          </p:txBody>
        </p:sp>
        <p:sp>
          <p:nvSpPr>
            <p:cNvPr id="48131" name="Rectangle 14"/>
            <p:cNvSpPr>
              <a:spLocks noChangeArrowheads="1"/>
            </p:cNvSpPr>
            <p:nvPr/>
          </p:nvSpPr>
          <p:spPr bwMode="auto">
            <a:xfrm>
              <a:off x="2808288" y="2232025"/>
              <a:ext cx="1524000" cy="525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 dirty="0">
                  <a:solidFill>
                    <a:schemeClr val="accent2"/>
                  </a:solidFill>
                </a:rPr>
                <a:t>Low</a:t>
              </a:r>
            </a:p>
          </p:txBody>
        </p:sp>
        <p:sp>
          <p:nvSpPr>
            <p:cNvPr id="48132" name="Rectangle 11"/>
            <p:cNvSpPr>
              <a:spLocks noChangeArrowheads="1"/>
            </p:cNvSpPr>
            <p:nvPr/>
          </p:nvSpPr>
          <p:spPr bwMode="auto">
            <a:xfrm>
              <a:off x="1284288" y="2757488"/>
              <a:ext cx="1524000" cy="52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/>
                <a:t>Male</a:t>
              </a:r>
            </a:p>
          </p:txBody>
        </p:sp>
        <p:sp>
          <p:nvSpPr>
            <p:cNvPr id="48133" name="Rectangle 15"/>
            <p:cNvSpPr>
              <a:spLocks noChangeArrowheads="1"/>
            </p:cNvSpPr>
            <p:nvPr/>
          </p:nvSpPr>
          <p:spPr bwMode="auto">
            <a:xfrm>
              <a:off x="1284288" y="2232025"/>
              <a:ext cx="1524000" cy="52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48134" name="Line 20"/>
            <p:cNvSpPr>
              <a:spLocks noChangeShapeType="1"/>
            </p:cNvSpPr>
            <p:nvPr/>
          </p:nvSpPr>
          <p:spPr bwMode="auto">
            <a:xfrm>
              <a:off x="1284288" y="2232025"/>
              <a:ext cx="0" cy="15621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35" name="Line 21"/>
            <p:cNvSpPr>
              <a:spLocks noChangeShapeType="1"/>
            </p:cNvSpPr>
            <p:nvPr/>
          </p:nvSpPr>
          <p:spPr bwMode="auto">
            <a:xfrm>
              <a:off x="2808288" y="2232025"/>
              <a:ext cx="0" cy="156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36" name="Rectangle 73"/>
            <p:cNvSpPr>
              <a:spLocks noChangeArrowheads="1"/>
            </p:cNvSpPr>
            <p:nvPr/>
          </p:nvSpPr>
          <p:spPr bwMode="auto">
            <a:xfrm>
              <a:off x="1284288" y="2232025"/>
              <a:ext cx="1524000" cy="52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48137" name="Line 78"/>
            <p:cNvSpPr>
              <a:spLocks noChangeShapeType="1"/>
            </p:cNvSpPr>
            <p:nvPr/>
          </p:nvSpPr>
          <p:spPr bwMode="auto">
            <a:xfrm>
              <a:off x="1284288" y="2232025"/>
              <a:ext cx="0" cy="15621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38" name="Line 79"/>
            <p:cNvSpPr>
              <a:spLocks noChangeShapeType="1"/>
            </p:cNvSpPr>
            <p:nvPr/>
          </p:nvSpPr>
          <p:spPr bwMode="auto">
            <a:xfrm>
              <a:off x="2808288" y="2232025"/>
              <a:ext cx="0" cy="156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40" name="Rectangle 4"/>
            <p:cNvSpPr>
              <a:spLocks noChangeArrowheads="1"/>
            </p:cNvSpPr>
            <p:nvPr/>
          </p:nvSpPr>
          <p:spPr bwMode="auto">
            <a:xfrm>
              <a:off x="5856288" y="3284538"/>
              <a:ext cx="1524000" cy="50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8141" name="Rectangle 5"/>
            <p:cNvSpPr>
              <a:spLocks noChangeArrowheads="1"/>
            </p:cNvSpPr>
            <p:nvPr/>
          </p:nvSpPr>
          <p:spPr bwMode="auto">
            <a:xfrm>
              <a:off x="4332288" y="3284538"/>
              <a:ext cx="1524000" cy="50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>
                  <a:latin typeface="Times New Roman" pitchFamily="18" charset="0"/>
                </a:rPr>
                <a:t>21</a:t>
              </a:r>
            </a:p>
          </p:txBody>
        </p:sp>
        <p:sp>
          <p:nvSpPr>
            <p:cNvPr id="48142" name="Rectangle 6"/>
            <p:cNvSpPr>
              <a:spLocks noChangeArrowheads="1"/>
            </p:cNvSpPr>
            <p:nvPr/>
          </p:nvSpPr>
          <p:spPr bwMode="auto">
            <a:xfrm>
              <a:off x="2808288" y="3284538"/>
              <a:ext cx="1524000" cy="50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>
                  <a:latin typeface="Times New Roman" pitchFamily="18" charset="0"/>
                </a:rPr>
                <a:t>23</a:t>
              </a:r>
            </a:p>
          </p:txBody>
        </p:sp>
        <p:sp>
          <p:nvSpPr>
            <p:cNvPr id="48143" name="Rectangle 8"/>
            <p:cNvSpPr>
              <a:spLocks noChangeArrowheads="1"/>
            </p:cNvSpPr>
            <p:nvPr/>
          </p:nvSpPr>
          <p:spPr bwMode="auto">
            <a:xfrm>
              <a:off x="5856288" y="2757488"/>
              <a:ext cx="1524000" cy="52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48144" name="Rectangle 9"/>
            <p:cNvSpPr>
              <a:spLocks noChangeArrowheads="1"/>
            </p:cNvSpPr>
            <p:nvPr/>
          </p:nvSpPr>
          <p:spPr bwMode="auto">
            <a:xfrm>
              <a:off x="4332288" y="2757488"/>
              <a:ext cx="1524000" cy="52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>
                  <a:latin typeface="Times New Roman" pitchFamily="18" charset="0"/>
                </a:rPr>
                <a:t>33</a:t>
              </a:r>
            </a:p>
          </p:txBody>
        </p:sp>
        <p:sp>
          <p:nvSpPr>
            <p:cNvPr id="48145" name="Rectangle 10"/>
            <p:cNvSpPr>
              <a:spLocks noChangeArrowheads="1"/>
            </p:cNvSpPr>
            <p:nvPr/>
          </p:nvSpPr>
          <p:spPr bwMode="auto">
            <a:xfrm>
              <a:off x="2808288" y="2757488"/>
              <a:ext cx="1524000" cy="52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48146" name="Rectangle 12"/>
            <p:cNvSpPr>
              <a:spLocks noChangeArrowheads="1"/>
            </p:cNvSpPr>
            <p:nvPr/>
          </p:nvSpPr>
          <p:spPr bwMode="auto">
            <a:xfrm>
              <a:off x="5856288" y="2232025"/>
              <a:ext cx="1524000" cy="52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/>
                <a:t>High</a:t>
              </a:r>
            </a:p>
          </p:txBody>
        </p:sp>
        <p:sp>
          <p:nvSpPr>
            <p:cNvPr id="48147" name="Rectangle 13"/>
            <p:cNvSpPr>
              <a:spLocks noChangeArrowheads="1"/>
            </p:cNvSpPr>
            <p:nvPr/>
          </p:nvSpPr>
          <p:spPr bwMode="auto">
            <a:xfrm>
              <a:off x="4332288" y="2232025"/>
              <a:ext cx="1524000" cy="52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/>
                <a:t>Medium</a:t>
              </a:r>
            </a:p>
          </p:txBody>
        </p:sp>
        <p:sp>
          <p:nvSpPr>
            <p:cNvPr id="48148" name="Line 16"/>
            <p:cNvSpPr>
              <a:spLocks noChangeShapeType="1"/>
            </p:cNvSpPr>
            <p:nvPr/>
          </p:nvSpPr>
          <p:spPr bwMode="auto">
            <a:xfrm>
              <a:off x="1284288" y="22320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49" name="Line 17"/>
            <p:cNvSpPr>
              <a:spLocks noChangeShapeType="1"/>
            </p:cNvSpPr>
            <p:nvPr/>
          </p:nvSpPr>
          <p:spPr bwMode="auto">
            <a:xfrm>
              <a:off x="1284288" y="2757488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50" name="Line 18"/>
            <p:cNvSpPr>
              <a:spLocks noChangeShapeType="1"/>
            </p:cNvSpPr>
            <p:nvPr/>
          </p:nvSpPr>
          <p:spPr bwMode="auto">
            <a:xfrm>
              <a:off x="1284288" y="3284538"/>
              <a:ext cx="7010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51" name="Line 19"/>
            <p:cNvSpPr>
              <a:spLocks noChangeShapeType="1"/>
            </p:cNvSpPr>
            <p:nvPr/>
          </p:nvSpPr>
          <p:spPr bwMode="auto">
            <a:xfrm>
              <a:off x="1284288" y="37941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52" name="Line 22"/>
            <p:cNvSpPr>
              <a:spLocks noChangeShapeType="1"/>
            </p:cNvSpPr>
            <p:nvPr/>
          </p:nvSpPr>
          <p:spPr bwMode="auto">
            <a:xfrm>
              <a:off x="4332288" y="2232025"/>
              <a:ext cx="0" cy="156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53" name="Line 23"/>
            <p:cNvSpPr>
              <a:spLocks noChangeShapeType="1"/>
            </p:cNvSpPr>
            <p:nvPr/>
          </p:nvSpPr>
          <p:spPr bwMode="auto">
            <a:xfrm>
              <a:off x="5856288" y="2232025"/>
              <a:ext cx="0" cy="156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54" name="Line 24"/>
            <p:cNvSpPr>
              <a:spLocks noChangeShapeType="1"/>
            </p:cNvSpPr>
            <p:nvPr/>
          </p:nvSpPr>
          <p:spPr bwMode="auto">
            <a:xfrm>
              <a:off x="7380288" y="2232025"/>
              <a:ext cx="0" cy="15621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58" name="Line 74"/>
            <p:cNvSpPr>
              <a:spLocks noChangeShapeType="1"/>
            </p:cNvSpPr>
            <p:nvPr/>
          </p:nvSpPr>
          <p:spPr bwMode="auto">
            <a:xfrm>
              <a:off x="1284288" y="2232025"/>
              <a:ext cx="6985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59" name="Line 75"/>
            <p:cNvSpPr>
              <a:spLocks noChangeShapeType="1"/>
            </p:cNvSpPr>
            <p:nvPr/>
          </p:nvSpPr>
          <p:spPr bwMode="auto">
            <a:xfrm>
              <a:off x="1284288" y="2757488"/>
              <a:ext cx="6985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60" name="Line 77"/>
            <p:cNvSpPr>
              <a:spLocks noChangeShapeType="1"/>
            </p:cNvSpPr>
            <p:nvPr/>
          </p:nvSpPr>
          <p:spPr bwMode="auto">
            <a:xfrm>
              <a:off x="1284288" y="3794125"/>
              <a:ext cx="6985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61" name="Line 80"/>
            <p:cNvSpPr>
              <a:spLocks noChangeShapeType="1"/>
            </p:cNvSpPr>
            <p:nvPr/>
          </p:nvSpPr>
          <p:spPr bwMode="auto">
            <a:xfrm>
              <a:off x="4332288" y="2232025"/>
              <a:ext cx="0" cy="156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62" name="Line 81"/>
            <p:cNvSpPr>
              <a:spLocks noChangeShapeType="1"/>
            </p:cNvSpPr>
            <p:nvPr/>
          </p:nvSpPr>
          <p:spPr bwMode="auto">
            <a:xfrm>
              <a:off x="5856288" y="2232025"/>
              <a:ext cx="0" cy="156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63" name="Line 82"/>
            <p:cNvSpPr>
              <a:spLocks noChangeShapeType="1"/>
            </p:cNvSpPr>
            <p:nvPr/>
          </p:nvSpPr>
          <p:spPr bwMode="auto">
            <a:xfrm>
              <a:off x="7380288" y="2232025"/>
              <a:ext cx="0" cy="19939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64" name="Rectangle 83"/>
            <p:cNvSpPr>
              <a:spLocks noChangeArrowheads="1"/>
            </p:cNvSpPr>
            <p:nvPr/>
          </p:nvSpPr>
          <p:spPr bwMode="auto">
            <a:xfrm>
              <a:off x="7405688" y="3843338"/>
              <a:ext cx="889000" cy="50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48165" name="Rectangle 84"/>
            <p:cNvSpPr>
              <a:spLocks noChangeArrowheads="1"/>
            </p:cNvSpPr>
            <p:nvPr/>
          </p:nvSpPr>
          <p:spPr bwMode="auto">
            <a:xfrm>
              <a:off x="7405688" y="2232025"/>
              <a:ext cx="914400" cy="52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200" b="1"/>
                <a:t>Total</a:t>
              </a:r>
            </a:p>
          </p:txBody>
        </p:sp>
        <p:sp>
          <p:nvSpPr>
            <p:cNvPr id="48166" name="Line 85"/>
            <p:cNvSpPr>
              <a:spLocks noChangeShapeType="1"/>
            </p:cNvSpPr>
            <p:nvPr/>
          </p:nvSpPr>
          <p:spPr bwMode="auto">
            <a:xfrm>
              <a:off x="8294688" y="2232025"/>
              <a:ext cx="0" cy="20193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8167" name="Line 86"/>
            <p:cNvSpPr>
              <a:spLocks noChangeShapeType="1"/>
            </p:cNvSpPr>
            <p:nvPr/>
          </p:nvSpPr>
          <p:spPr bwMode="auto">
            <a:xfrm>
              <a:off x="7380288" y="4251325"/>
              <a:ext cx="889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41" name="Title 2"/>
          <p:cNvSpPr txBox="1">
            <a:spLocks/>
          </p:cNvSpPr>
          <p:nvPr/>
        </p:nvSpPr>
        <p:spPr>
          <a:xfrm>
            <a:off x="457200" y="304800"/>
            <a:ext cx="77724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284288" y="2598738"/>
            <a:ext cx="1524000" cy="509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>
                <a:solidFill>
                  <a:srgbClr val="0000FF"/>
                </a:solidFill>
              </a:rPr>
              <a:t>F</a:t>
            </a:r>
            <a:r>
              <a:rPr lang="en-GB" sz="2200" b="1"/>
              <a:t>emale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808288" y="1546225"/>
            <a:ext cx="152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/>
              <a:t>Low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284288" y="2071688"/>
            <a:ext cx="152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/>
              <a:t>Male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284288" y="1546225"/>
            <a:ext cx="152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200" b="1">
              <a:latin typeface="Times New Roman" pitchFamily="18" charset="0"/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284288" y="1546225"/>
            <a:ext cx="0" cy="15621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2808288" y="1546225"/>
            <a:ext cx="0" cy="156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284288" y="1546225"/>
            <a:ext cx="152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200" b="1">
              <a:latin typeface="Times New Roman" pitchFamily="18" charset="0"/>
            </a:endParaRP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284288" y="1546225"/>
            <a:ext cx="0" cy="15621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2808288" y="1546225"/>
            <a:ext cx="0" cy="156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444500" y="685800"/>
            <a:ext cx="8372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e.g. 1.  The following table gives data on the type of car, grouped by petrol consumption, owned by 100 people. 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856288" y="2598738"/>
            <a:ext cx="1524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>
                <a:latin typeface="Times New Roman" pitchFamily="18" charset="0"/>
              </a:rPr>
              <a:t>4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4332288" y="2598738"/>
            <a:ext cx="1524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>
                <a:latin typeface="Times New Roman" pitchFamily="18" charset="0"/>
              </a:rPr>
              <a:t>21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808288" y="2598738"/>
            <a:ext cx="1524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>
                <a:latin typeface="Times New Roman" pitchFamily="18" charset="0"/>
              </a:rPr>
              <a:t>23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5856288" y="2071688"/>
            <a:ext cx="152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>
                <a:latin typeface="Times New Roman" pitchFamily="18" charset="0"/>
              </a:rPr>
              <a:t>7</a:t>
            </a: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4332288" y="2071688"/>
            <a:ext cx="152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>
                <a:latin typeface="Times New Roman" pitchFamily="18" charset="0"/>
              </a:rPr>
              <a:t>33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08288" y="2071688"/>
            <a:ext cx="152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>
                <a:latin typeface="Times New Roman" pitchFamily="18" charset="0"/>
              </a:rPr>
              <a:t>12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5856288" y="1546225"/>
            <a:ext cx="152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/>
              <a:t>High</a:t>
            </a: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332288" y="1546225"/>
            <a:ext cx="152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/>
              <a:t>Medium</a:t>
            </a:r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1284288" y="1546225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1284288" y="2071688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1284288" y="2598738"/>
            <a:ext cx="701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1284288" y="3108325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4332288" y="1546225"/>
            <a:ext cx="0" cy="156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5856288" y="1546225"/>
            <a:ext cx="0" cy="156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>
            <a:off x="7380288" y="1546225"/>
            <a:ext cx="0" cy="15621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439738" y="3228975"/>
            <a:ext cx="5040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One person is selected at random.</a:t>
            </a: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1006475" y="3643313"/>
            <a:ext cx="7372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 is the event “the person owns a low rated car”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1006475" y="4033838"/>
            <a:ext cx="7372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 is the event “a female is chosen”.</a:t>
            </a:r>
          </a:p>
        </p:txBody>
      </p:sp>
      <p:sp>
        <p:nvSpPr>
          <p:cNvPr id="49182" name="Line 36"/>
          <p:cNvSpPr>
            <a:spLocks noChangeShapeType="1"/>
          </p:cNvSpPr>
          <p:nvPr/>
        </p:nvSpPr>
        <p:spPr bwMode="auto">
          <a:xfrm>
            <a:off x="1284288" y="1546225"/>
            <a:ext cx="6985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83" name="Line 37"/>
          <p:cNvSpPr>
            <a:spLocks noChangeShapeType="1"/>
          </p:cNvSpPr>
          <p:nvPr/>
        </p:nvSpPr>
        <p:spPr bwMode="auto">
          <a:xfrm>
            <a:off x="1284288" y="2071688"/>
            <a:ext cx="698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84" name="Line 38"/>
          <p:cNvSpPr>
            <a:spLocks noChangeShapeType="1"/>
          </p:cNvSpPr>
          <p:nvPr/>
        </p:nvSpPr>
        <p:spPr bwMode="auto">
          <a:xfrm>
            <a:off x="1284288" y="3108325"/>
            <a:ext cx="6985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85" name="Line 39"/>
          <p:cNvSpPr>
            <a:spLocks noChangeShapeType="1"/>
          </p:cNvSpPr>
          <p:nvPr/>
        </p:nvSpPr>
        <p:spPr bwMode="auto">
          <a:xfrm>
            <a:off x="4332288" y="1546225"/>
            <a:ext cx="0" cy="156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86" name="Line 40"/>
          <p:cNvSpPr>
            <a:spLocks noChangeShapeType="1"/>
          </p:cNvSpPr>
          <p:nvPr/>
        </p:nvSpPr>
        <p:spPr bwMode="auto">
          <a:xfrm>
            <a:off x="5856288" y="1546225"/>
            <a:ext cx="0" cy="156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87" name="Line 41"/>
          <p:cNvSpPr>
            <a:spLocks noChangeShapeType="1"/>
          </p:cNvSpPr>
          <p:nvPr/>
        </p:nvSpPr>
        <p:spPr bwMode="auto">
          <a:xfrm>
            <a:off x="7380288" y="1546225"/>
            <a:ext cx="0" cy="19939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88" name="Rectangle 42"/>
          <p:cNvSpPr>
            <a:spLocks noChangeArrowheads="1"/>
          </p:cNvSpPr>
          <p:nvPr/>
        </p:nvSpPr>
        <p:spPr bwMode="auto">
          <a:xfrm>
            <a:off x="7405688" y="3157538"/>
            <a:ext cx="889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>
                <a:latin typeface="Times New Roman" pitchFamily="18" charset="0"/>
              </a:rPr>
              <a:t>100</a:t>
            </a:r>
          </a:p>
        </p:txBody>
      </p:sp>
      <p:sp>
        <p:nvSpPr>
          <p:cNvPr id="49189" name="Rectangle 43"/>
          <p:cNvSpPr>
            <a:spLocks noChangeArrowheads="1"/>
          </p:cNvSpPr>
          <p:nvPr/>
        </p:nvSpPr>
        <p:spPr bwMode="auto">
          <a:xfrm>
            <a:off x="7405688" y="1546225"/>
            <a:ext cx="9144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/>
              <a:t>Total</a:t>
            </a:r>
          </a:p>
        </p:txBody>
      </p:sp>
      <p:sp>
        <p:nvSpPr>
          <p:cNvPr id="49190" name="Line 44"/>
          <p:cNvSpPr>
            <a:spLocks noChangeShapeType="1"/>
          </p:cNvSpPr>
          <p:nvPr/>
        </p:nvSpPr>
        <p:spPr bwMode="auto">
          <a:xfrm>
            <a:off x="8294688" y="1546225"/>
            <a:ext cx="0" cy="20193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9191" name="Line 45"/>
          <p:cNvSpPr>
            <a:spLocks noChangeShapeType="1"/>
          </p:cNvSpPr>
          <p:nvPr/>
        </p:nvSpPr>
        <p:spPr bwMode="auto">
          <a:xfrm>
            <a:off x="7380288" y="3565525"/>
            <a:ext cx="889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284288" y="2598738"/>
            <a:ext cx="1524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/>
              <a:t>Female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808288" y="1546225"/>
            <a:ext cx="152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/>
              <a:t>Low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284288" y="2071688"/>
            <a:ext cx="152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/>
              <a:t>Male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284288" y="1546225"/>
            <a:ext cx="152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200" b="1">
              <a:latin typeface="Times New Roman" pitchFamily="18" charset="0"/>
            </a:endParaRP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1284288" y="1546225"/>
            <a:ext cx="0" cy="15621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2808288" y="1546225"/>
            <a:ext cx="0" cy="156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1284288" y="1546225"/>
            <a:ext cx="152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200" b="1">
              <a:latin typeface="Times New Roman" pitchFamily="18" charset="0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284288" y="1546225"/>
            <a:ext cx="0" cy="15621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2808288" y="1546225"/>
            <a:ext cx="0" cy="156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444500" y="685800"/>
            <a:ext cx="8372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e.g. 1.  The following table gives data on the type of car, grouped by petrol consumption, owned by 100 people. 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5856288" y="2598738"/>
            <a:ext cx="1524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>
                <a:latin typeface="Times New Roman" pitchFamily="18" charset="0"/>
              </a:rPr>
              <a:t>4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4332288" y="2598738"/>
            <a:ext cx="1524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>
                <a:latin typeface="Times New Roman" pitchFamily="18" charset="0"/>
              </a:rPr>
              <a:t>21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2808288" y="2598738"/>
            <a:ext cx="1524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>
                <a:latin typeface="Times New Roman" pitchFamily="18" charset="0"/>
              </a:rPr>
              <a:t>23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5856288" y="2071688"/>
            <a:ext cx="152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>
                <a:latin typeface="Times New Roman" pitchFamily="18" charset="0"/>
              </a:rPr>
              <a:t>7</a:t>
            </a: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4332288" y="2071688"/>
            <a:ext cx="152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>
                <a:latin typeface="Times New Roman" pitchFamily="18" charset="0"/>
              </a:rPr>
              <a:t>33</a:t>
            </a: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2808288" y="2071688"/>
            <a:ext cx="152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>
                <a:latin typeface="Times New Roman" pitchFamily="18" charset="0"/>
              </a:rPr>
              <a:t>12</a:t>
            </a: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5856288" y="1546225"/>
            <a:ext cx="152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/>
              <a:t>High</a:t>
            </a: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4332288" y="1546225"/>
            <a:ext cx="152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/>
              <a:t>Medium</a:t>
            </a:r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1284288" y="1546225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1284288" y="2071688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1284288" y="2598738"/>
            <a:ext cx="701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1284288" y="3108325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4332288" y="1546225"/>
            <a:ext cx="0" cy="156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5856288" y="1546225"/>
            <a:ext cx="0" cy="156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7380288" y="1546225"/>
            <a:ext cx="0" cy="15621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439738" y="3228975"/>
            <a:ext cx="5040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One person is selected at random.</a:t>
            </a:r>
          </a:p>
        </p:txBody>
      </p:sp>
      <p:sp>
        <p:nvSpPr>
          <p:cNvPr id="50204" name="Rectangle 28"/>
          <p:cNvSpPr>
            <a:spLocks noChangeArrowheads="1"/>
          </p:cNvSpPr>
          <p:nvPr/>
        </p:nvSpPr>
        <p:spPr bwMode="auto">
          <a:xfrm>
            <a:off x="1006475" y="3643313"/>
            <a:ext cx="7372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 is the event “the person owns a low rated car”</a:t>
            </a:r>
          </a:p>
        </p:txBody>
      </p:sp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1006475" y="4033838"/>
            <a:ext cx="7372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 is the event “a female is chosen”.</a:t>
            </a:r>
          </a:p>
        </p:txBody>
      </p:sp>
      <p:sp>
        <p:nvSpPr>
          <p:cNvPr id="542752" name="Rectangle 32"/>
          <p:cNvSpPr>
            <a:spLocks noChangeArrowheads="1"/>
          </p:cNvSpPr>
          <p:nvPr/>
        </p:nvSpPr>
        <p:spPr bwMode="auto">
          <a:xfrm>
            <a:off x="552450" y="5562600"/>
            <a:ext cx="84407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tabLst>
                <a:tab pos="137160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be careful which row or column we look at.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569913" y="4556125"/>
            <a:ext cx="7097712" cy="457200"/>
            <a:chOff x="359" y="2870"/>
            <a:chExt cx="4471" cy="288"/>
          </a:xfrm>
        </p:grpSpPr>
        <p:sp>
          <p:nvSpPr>
            <p:cNvPr id="50220" name="Rectangle 34"/>
            <p:cNvSpPr>
              <a:spLocks noChangeArrowheads="1"/>
            </p:cNvSpPr>
            <p:nvPr/>
          </p:nvSpPr>
          <p:spPr bwMode="auto">
            <a:xfrm>
              <a:off x="359" y="2870"/>
              <a:ext cx="44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Find (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(L)     (ii) 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(F and L)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(iii) 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(F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L)</a:t>
              </a:r>
            </a:p>
          </p:txBody>
        </p:sp>
        <p:sp>
          <p:nvSpPr>
            <p:cNvPr id="50221" name="Line 35"/>
            <p:cNvSpPr>
              <a:spLocks noChangeShapeType="1"/>
            </p:cNvSpPr>
            <p:nvPr/>
          </p:nvSpPr>
          <p:spPr bwMode="auto">
            <a:xfrm>
              <a:off x="3312" y="292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50210" name="Line 36"/>
          <p:cNvSpPr>
            <a:spLocks noChangeShapeType="1"/>
          </p:cNvSpPr>
          <p:nvPr/>
        </p:nvSpPr>
        <p:spPr bwMode="auto">
          <a:xfrm>
            <a:off x="1284288" y="1546225"/>
            <a:ext cx="6985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211" name="Line 37"/>
          <p:cNvSpPr>
            <a:spLocks noChangeShapeType="1"/>
          </p:cNvSpPr>
          <p:nvPr/>
        </p:nvSpPr>
        <p:spPr bwMode="auto">
          <a:xfrm>
            <a:off x="1284288" y="2071688"/>
            <a:ext cx="698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212" name="Line 38"/>
          <p:cNvSpPr>
            <a:spLocks noChangeShapeType="1"/>
          </p:cNvSpPr>
          <p:nvPr/>
        </p:nvSpPr>
        <p:spPr bwMode="auto">
          <a:xfrm>
            <a:off x="1284288" y="3108325"/>
            <a:ext cx="6985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213" name="Line 39"/>
          <p:cNvSpPr>
            <a:spLocks noChangeShapeType="1"/>
          </p:cNvSpPr>
          <p:nvPr/>
        </p:nvSpPr>
        <p:spPr bwMode="auto">
          <a:xfrm>
            <a:off x="4332288" y="1546225"/>
            <a:ext cx="0" cy="156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214" name="Line 40"/>
          <p:cNvSpPr>
            <a:spLocks noChangeShapeType="1"/>
          </p:cNvSpPr>
          <p:nvPr/>
        </p:nvSpPr>
        <p:spPr bwMode="auto">
          <a:xfrm>
            <a:off x="5856288" y="1546225"/>
            <a:ext cx="0" cy="156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215" name="Line 41"/>
          <p:cNvSpPr>
            <a:spLocks noChangeShapeType="1"/>
          </p:cNvSpPr>
          <p:nvPr/>
        </p:nvSpPr>
        <p:spPr bwMode="auto">
          <a:xfrm>
            <a:off x="7380288" y="1546225"/>
            <a:ext cx="0" cy="19939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216" name="Rectangle 42"/>
          <p:cNvSpPr>
            <a:spLocks noChangeArrowheads="1"/>
          </p:cNvSpPr>
          <p:nvPr/>
        </p:nvSpPr>
        <p:spPr bwMode="auto">
          <a:xfrm>
            <a:off x="7405688" y="3157538"/>
            <a:ext cx="889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>
                <a:latin typeface="Times New Roman" pitchFamily="18" charset="0"/>
              </a:rPr>
              <a:t>100</a:t>
            </a:r>
          </a:p>
        </p:txBody>
      </p:sp>
      <p:sp>
        <p:nvSpPr>
          <p:cNvPr id="50217" name="Rectangle 43"/>
          <p:cNvSpPr>
            <a:spLocks noChangeArrowheads="1"/>
          </p:cNvSpPr>
          <p:nvPr/>
        </p:nvSpPr>
        <p:spPr bwMode="auto">
          <a:xfrm>
            <a:off x="7405688" y="1546225"/>
            <a:ext cx="9144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200" b="1"/>
              <a:t>Total</a:t>
            </a:r>
          </a:p>
        </p:txBody>
      </p:sp>
      <p:sp>
        <p:nvSpPr>
          <p:cNvPr id="50218" name="Line 44"/>
          <p:cNvSpPr>
            <a:spLocks noChangeShapeType="1"/>
          </p:cNvSpPr>
          <p:nvPr/>
        </p:nvSpPr>
        <p:spPr bwMode="auto">
          <a:xfrm>
            <a:off x="8294688" y="1546225"/>
            <a:ext cx="0" cy="20193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0219" name="Line 45"/>
          <p:cNvSpPr>
            <a:spLocks noChangeShapeType="1"/>
          </p:cNvSpPr>
          <p:nvPr/>
        </p:nvSpPr>
        <p:spPr bwMode="auto">
          <a:xfrm>
            <a:off x="7380288" y="3565525"/>
            <a:ext cx="889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89"/>
          <p:cNvSpPr>
            <a:spLocks noChangeArrowheads="1"/>
          </p:cNvSpPr>
          <p:nvPr/>
        </p:nvSpPr>
        <p:spPr bwMode="auto">
          <a:xfrm>
            <a:off x="3327400" y="1522413"/>
            <a:ext cx="1295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23</a:t>
            </a:r>
          </a:p>
        </p:txBody>
      </p:sp>
      <p:sp>
        <p:nvSpPr>
          <p:cNvPr id="1032" name="Rectangle 84"/>
          <p:cNvSpPr>
            <a:spLocks noChangeArrowheads="1"/>
          </p:cNvSpPr>
          <p:nvPr/>
        </p:nvSpPr>
        <p:spPr bwMode="auto">
          <a:xfrm>
            <a:off x="3327400" y="1066800"/>
            <a:ext cx="1295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12</a:t>
            </a:r>
          </a:p>
        </p:txBody>
      </p:sp>
      <p:sp>
        <p:nvSpPr>
          <p:cNvPr id="1033" name="Rectangle 97"/>
          <p:cNvSpPr>
            <a:spLocks noChangeArrowheads="1"/>
          </p:cNvSpPr>
          <p:nvPr/>
        </p:nvSpPr>
        <p:spPr bwMode="auto">
          <a:xfrm>
            <a:off x="7213600" y="1978025"/>
            <a:ext cx="1219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100</a:t>
            </a:r>
          </a:p>
        </p:txBody>
      </p:sp>
      <p:sp>
        <p:nvSpPr>
          <p:cNvPr id="482432" name="Rectangle 128"/>
          <p:cNvSpPr>
            <a:spLocks noChangeArrowheads="1"/>
          </p:cNvSpPr>
          <p:nvPr/>
        </p:nvSpPr>
        <p:spPr bwMode="auto">
          <a:xfrm>
            <a:off x="7213600" y="1978025"/>
            <a:ext cx="1219200" cy="455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solidFill>
                  <a:srgbClr val="FF0000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482339" name="Rectangle 35"/>
          <p:cNvSpPr>
            <a:spLocks noChangeArrowheads="1"/>
          </p:cNvSpPr>
          <p:nvPr/>
        </p:nvSpPr>
        <p:spPr bwMode="auto">
          <a:xfrm>
            <a:off x="373063" y="3182938"/>
            <a:ext cx="1560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/>
              <a:t>(i) </a:t>
            </a:r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(L)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sp>
        <p:nvSpPr>
          <p:cNvPr id="1036" name="Rectangle 45"/>
          <p:cNvSpPr>
            <a:spLocks noChangeArrowheads="1"/>
          </p:cNvSpPr>
          <p:nvPr/>
        </p:nvSpPr>
        <p:spPr bwMode="auto">
          <a:xfrm>
            <a:off x="414338" y="677863"/>
            <a:ext cx="1447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/>
              <a:t>Solution: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442913" y="2549525"/>
            <a:ext cx="7097712" cy="457200"/>
            <a:chOff x="359" y="2870"/>
            <a:chExt cx="4471" cy="288"/>
          </a:xfrm>
        </p:grpSpPr>
        <p:sp>
          <p:nvSpPr>
            <p:cNvPr id="1074" name="Rectangle 75"/>
            <p:cNvSpPr>
              <a:spLocks noChangeArrowheads="1"/>
            </p:cNvSpPr>
            <p:nvPr/>
          </p:nvSpPr>
          <p:spPr bwMode="auto">
            <a:xfrm>
              <a:off x="359" y="2870"/>
              <a:ext cx="44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200" b="1"/>
                <a:t>Find (i) </a:t>
              </a:r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(L)     (ii) </a:t>
              </a:r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(F and L)</a:t>
              </a:r>
              <a:r>
                <a:rPr lang="en-US" b="1"/>
                <a:t>	</a:t>
              </a:r>
              <a:r>
                <a:rPr lang="en-US" sz="2200" b="1"/>
                <a:t>(iii) </a:t>
              </a:r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(F</a:t>
              </a:r>
              <a:r>
                <a:rPr lang="en-US" b="1"/>
                <a:t> </a:t>
              </a:r>
              <a:r>
                <a:rPr lang="en-US" sz="2200" b="1"/>
                <a:t>L)</a:t>
              </a:r>
            </a:p>
          </p:txBody>
        </p:sp>
        <p:sp>
          <p:nvSpPr>
            <p:cNvPr id="1075" name="Line 76"/>
            <p:cNvSpPr>
              <a:spLocks noChangeShapeType="1"/>
            </p:cNvSpPr>
            <p:nvPr/>
          </p:nvSpPr>
          <p:spPr bwMode="auto">
            <a:xfrm>
              <a:off x="3324" y="292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1038" name="Rectangle 96"/>
          <p:cNvSpPr>
            <a:spLocks noChangeArrowheads="1"/>
          </p:cNvSpPr>
          <p:nvPr/>
        </p:nvSpPr>
        <p:spPr bwMode="auto">
          <a:xfrm>
            <a:off x="5994400" y="1978025"/>
            <a:ext cx="1219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039" name="Rectangle 95"/>
          <p:cNvSpPr>
            <a:spLocks noChangeArrowheads="1"/>
          </p:cNvSpPr>
          <p:nvPr/>
        </p:nvSpPr>
        <p:spPr bwMode="auto">
          <a:xfrm>
            <a:off x="4622800" y="1978025"/>
            <a:ext cx="13716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82398" name="Rectangle 94"/>
          <p:cNvSpPr>
            <a:spLocks noChangeArrowheads="1"/>
          </p:cNvSpPr>
          <p:nvPr/>
        </p:nvSpPr>
        <p:spPr bwMode="auto">
          <a:xfrm>
            <a:off x="3327400" y="1978025"/>
            <a:ext cx="1295400" cy="455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solidFill>
                  <a:srgbClr val="FF0000"/>
                </a:solidFill>
                <a:latin typeface="Times New Roman" pitchFamily="18" charset="0"/>
              </a:rPr>
              <a:t>35</a:t>
            </a:r>
          </a:p>
        </p:txBody>
      </p:sp>
      <p:sp>
        <p:nvSpPr>
          <p:cNvPr id="1041" name="Rectangle 93"/>
          <p:cNvSpPr>
            <a:spLocks noChangeArrowheads="1"/>
          </p:cNvSpPr>
          <p:nvPr/>
        </p:nvSpPr>
        <p:spPr bwMode="auto">
          <a:xfrm>
            <a:off x="2032000" y="1978025"/>
            <a:ext cx="1295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042" name="Rectangle 92"/>
          <p:cNvSpPr>
            <a:spLocks noChangeArrowheads="1"/>
          </p:cNvSpPr>
          <p:nvPr/>
        </p:nvSpPr>
        <p:spPr bwMode="auto">
          <a:xfrm>
            <a:off x="7213600" y="1522413"/>
            <a:ext cx="12192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043" name="Rectangle 91"/>
          <p:cNvSpPr>
            <a:spLocks noChangeArrowheads="1"/>
          </p:cNvSpPr>
          <p:nvPr/>
        </p:nvSpPr>
        <p:spPr bwMode="auto">
          <a:xfrm>
            <a:off x="5994400" y="1522413"/>
            <a:ext cx="12192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4</a:t>
            </a:r>
          </a:p>
        </p:txBody>
      </p:sp>
      <p:sp>
        <p:nvSpPr>
          <p:cNvPr id="1044" name="Rectangle 90"/>
          <p:cNvSpPr>
            <a:spLocks noChangeArrowheads="1"/>
          </p:cNvSpPr>
          <p:nvPr/>
        </p:nvSpPr>
        <p:spPr bwMode="auto">
          <a:xfrm>
            <a:off x="4622800" y="1522413"/>
            <a:ext cx="13716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21</a:t>
            </a:r>
          </a:p>
        </p:txBody>
      </p:sp>
      <p:sp>
        <p:nvSpPr>
          <p:cNvPr id="1045" name="Rectangle 88"/>
          <p:cNvSpPr>
            <a:spLocks noChangeArrowheads="1"/>
          </p:cNvSpPr>
          <p:nvPr/>
        </p:nvSpPr>
        <p:spPr bwMode="auto">
          <a:xfrm>
            <a:off x="2032000" y="1522413"/>
            <a:ext cx="1295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Female</a:t>
            </a:r>
          </a:p>
        </p:txBody>
      </p:sp>
      <p:sp>
        <p:nvSpPr>
          <p:cNvPr id="1046" name="Rectangle 87"/>
          <p:cNvSpPr>
            <a:spLocks noChangeArrowheads="1"/>
          </p:cNvSpPr>
          <p:nvPr/>
        </p:nvSpPr>
        <p:spPr bwMode="auto">
          <a:xfrm>
            <a:off x="7213600" y="1066800"/>
            <a:ext cx="1219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047" name="Rectangle 86"/>
          <p:cNvSpPr>
            <a:spLocks noChangeArrowheads="1"/>
          </p:cNvSpPr>
          <p:nvPr/>
        </p:nvSpPr>
        <p:spPr bwMode="auto">
          <a:xfrm>
            <a:off x="5994400" y="1066800"/>
            <a:ext cx="1219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7</a:t>
            </a:r>
          </a:p>
        </p:txBody>
      </p:sp>
      <p:sp>
        <p:nvSpPr>
          <p:cNvPr id="1048" name="Rectangle 85"/>
          <p:cNvSpPr>
            <a:spLocks noChangeArrowheads="1"/>
          </p:cNvSpPr>
          <p:nvPr/>
        </p:nvSpPr>
        <p:spPr bwMode="auto">
          <a:xfrm>
            <a:off x="4622800" y="1066800"/>
            <a:ext cx="13716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33</a:t>
            </a:r>
          </a:p>
        </p:txBody>
      </p:sp>
      <p:sp>
        <p:nvSpPr>
          <p:cNvPr id="1049" name="Rectangle 83"/>
          <p:cNvSpPr>
            <a:spLocks noChangeArrowheads="1"/>
          </p:cNvSpPr>
          <p:nvPr/>
        </p:nvSpPr>
        <p:spPr bwMode="auto">
          <a:xfrm>
            <a:off x="2032000" y="1066800"/>
            <a:ext cx="1295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Male</a:t>
            </a:r>
          </a:p>
        </p:txBody>
      </p:sp>
      <p:sp>
        <p:nvSpPr>
          <p:cNvPr id="1050" name="Rectangle 82"/>
          <p:cNvSpPr>
            <a:spLocks noChangeArrowheads="1"/>
          </p:cNvSpPr>
          <p:nvPr/>
        </p:nvSpPr>
        <p:spPr bwMode="auto">
          <a:xfrm>
            <a:off x="72136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Total</a:t>
            </a:r>
          </a:p>
        </p:txBody>
      </p:sp>
      <p:sp>
        <p:nvSpPr>
          <p:cNvPr id="1051" name="Rectangle 81"/>
          <p:cNvSpPr>
            <a:spLocks noChangeArrowheads="1"/>
          </p:cNvSpPr>
          <p:nvPr/>
        </p:nvSpPr>
        <p:spPr bwMode="auto">
          <a:xfrm>
            <a:off x="5994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High</a:t>
            </a:r>
          </a:p>
        </p:txBody>
      </p:sp>
      <p:sp>
        <p:nvSpPr>
          <p:cNvPr id="1052" name="Rectangle 80"/>
          <p:cNvSpPr>
            <a:spLocks noChangeArrowheads="1"/>
          </p:cNvSpPr>
          <p:nvPr/>
        </p:nvSpPr>
        <p:spPr bwMode="auto">
          <a:xfrm>
            <a:off x="4622800" y="609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Medium</a:t>
            </a:r>
          </a:p>
        </p:txBody>
      </p:sp>
      <p:sp>
        <p:nvSpPr>
          <p:cNvPr id="1053" name="Rectangle 79"/>
          <p:cNvSpPr>
            <a:spLocks noChangeArrowheads="1"/>
          </p:cNvSpPr>
          <p:nvPr/>
        </p:nvSpPr>
        <p:spPr bwMode="auto">
          <a:xfrm>
            <a:off x="3327400" y="609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Low</a:t>
            </a:r>
          </a:p>
        </p:txBody>
      </p:sp>
      <p:sp>
        <p:nvSpPr>
          <p:cNvPr id="1054" name="Rectangle 78"/>
          <p:cNvSpPr>
            <a:spLocks noChangeArrowheads="1"/>
          </p:cNvSpPr>
          <p:nvPr/>
        </p:nvSpPr>
        <p:spPr bwMode="auto">
          <a:xfrm>
            <a:off x="2032000" y="609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055" name="Line 101"/>
          <p:cNvSpPr>
            <a:spLocks noChangeShapeType="1"/>
          </p:cNvSpPr>
          <p:nvPr/>
        </p:nvSpPr>
        <p:spPr bwMode="auto">
          <a:xfrm>
            <a:off x="2032000" y="1978025"/>
            <a:ext cx="640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056" name="Line 103"/>
          <p:cNvSpPr>
            <a:spLocks noChangeShapeType="1"/>
          </p:cNvSpPr>
          <p:nvPr/>
        </p:nvSpPr>
        <p:spPr bwMode="auto">
          <a:xfrm>
            <a:off x="2032000" y="609600"/>
            <a:ext cx="0" cy="18240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057" name="Line 106"/>
          <p:cNvSpPr>
            <a:spLocks noChangeShapeType="1"/>
          </p:cNvSpPr>
          <p:nvPr/>
        </p:nvSpPr>
        <p:spPr bwMode="auto">
          <a:xfrm>
            <a:off x="5994400" y="609600"/>
            <a:ext cx="0" cy="182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058" name="Line 107"/>
          <p:cNvSpPr>
            <a:spLocks noChangeShapeType="1"/>
          </p:cNvSpPr>
          <p:nvPr/>
        </p:nvSpPr>
        <p:spPr bwMode="auto">
          <a:xfrm>
            <a:off x="7213600" y="609600"/>
            <a:ext cx="0" cy="182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059" name="Line 108"/>
          <p:cNvSpPr>
            <a:spLocks noChangeShapeType="1"/>
          </p:cNvSpPr>
          <p:nvPr/>
        </p:nvSpPr>
        <p:spPr bwMode="auto">
          <a:xfrm>
            <a:off x="8432800" y="609600"/>
            <a:ext cx="0" cy="18240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grpSp>
        <p:nvGrpSpPr>
          <p:cNvPr id="3" name="Group 138"/>
          <p:cNvGrpSpPr>
            <a:grpSpLocks/>
          </p:cNvGrpSpPr>
          <p:nvPr/>
        </p:nvGrpSpPr>
        <p:grpSpPr bwMode="auto">
          <a:xfrm>
            <a:off x="1828800" y="3149600"/>
            <a:ext cx="398463" cy="581025"/>
            <a:chOff x="1152" y="1920"/>
            <a:chExt cx="251" cy="366"/>
          </a:xfrm>
        </p:grpSpPr>
        <p:sp>
          <p:nvSpPr>
            <p:cNvPr id="1072" name="Line 139"/>
            <p:cNvSpPr>
              <a:spLocks noChangeShapeType="1"/>
            </p:cNvSpPr>
            <p:nvPr/>
          </p:nvSpPr>
          <p:spPr bwMode="auto">
            <a:xfrm flipV="1">
              <a:off x="1152" y="1920"/>
              <a:ext cx="247" cy="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1073" name="Line 140"/>
            <p:cNvSpPr>
              <a:spLocks noChangeShapeType="1"/>
            </p:cNvSpPr>
            <p:nvPr/>
          </p:nvSpPr>
          <p:spPr bwMode="auto">
            <a:xfrm flipV="1">
              <a:off x="1156" y="2204"/>
              <a:ext cx="247" cy="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graphicFrame>
        <p:nvGraphicFramePr>
          <p:cNvPr id="482446" name="Object 142"/>
          <p:cNvGraphicFramePr>
            <a:graphicFrameLocks noChangeAspect="1"/>
          </p:cNvGraphicFramePr>
          <p:nvPr/>
        </p:nvGraphicFramePr>
        <p:xfrm>
          <a:off x="2522538" y="3006725"/>
          <a:ext cx="7048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83" name="Equation" r:id="rId3" imgW="304668" imgH="342751" progId="Equation.3">
                  <p:embed/>
                </p:oleObj>
              </mc:Choice>
              <mc:Fallback>
                <p:oleObj name="Equation" r:id="rId3" imgW="304668" imgH="342751" progId="Equation.3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3006725"/>
                        <a:ext cx="70485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48"/>
          <p:cNvGrpSpPr>
            <a:grpSpLocks/>
          </p:cNvGrpSpPr>
          <p:nvPr/>
        </p:nvGrpSpPr>
        <p:grpSpPr bwMode="auto">
          <a:xfrm>
            <a:off x="3327400" y="1066800"/>
            <a:ext cx="1295400" cy="911225"/>
            <a:chOff x="2096" y="672"/>
            <a:chExt cx="816" cy="574"/>
          </a:xfrm>
        </p:grpSpPr>
        <p:sp>
          <p:nvSpPr>
            <p:cNvPr id="1070" name="Rectangle 146"/>
            <p:cNvSpPr>
              <a:spLocks noChangeArrowheads="1"/>
            </p:cNvSpPr>
            <p:nvPr/>
          </p:nvSpPr>
          <p:spPr bwMode="auto">
            <a:xfrm>
              <a:off x="2096" y="959"/>
              <a:ext cx="816" cy="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400" b="1">
                  <a:solidFill>
                    <a:srgbClr val="0000FF"/>
                  </a:solidFill>
                  <a:latin typeface="Times New Roman" pitchFamily="18" charset="0"/>
                </a:rPr>
                <a:t>23</a:t>
              </a:r>
            </a:p>
          </p:txBody>
        </p:sp>
        <p:sp>
          <p:nvSpPr>
            <p:cNvPr id="1071" name="Rectangle 147"/>
            <p:cNvSpPr>
              <a:spLocks noChangeArrowheads="1"/>
            </p:cNvSpPr>
            <p:nvPr/>
          </p:nvSpPr>
          <p:spPr bwMode="auto">
            <a:xfrm>
              <a:off x="2096" y="672"/>
              <a:ext cx="816" cy="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400" b="1">
                  <a:solidFill>
                    <a:srgbClr val="0000FF"/>
                  </a:solidFill>
                  <a:latin typeface="Times New Roman" pitchFamily="18" charset="0"/>
                </a:rPr>
                <a:t>12</a:t>
              </a:r>
            </a:p>
          </p:txBody>
        </p:sp>
      </p:grpSp>
      <p:graphicFrame>
        <p:nvGraphicFramePr>
          <p:cNvPr id="482447" name="Object 143"/>
          <p:cNvGraphicFramePr>
            <a:graphicFrameLocks noChangeAspect="1"/>
          </p:cNvGraphicFramePr>
          <p:nvPr/>
        </p:nvGraphicFramePr>
        <p:xfrm>
          <a:off x="2286000" y="3011488"/>
          <a:ext cx="21431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84" name="Equation" r:id="rId5" imgW="114201" imgH="139579" progId="Equation.3">
                  <p:embed/>
                </p:oleObj>
              </mc:Choice>
              <mc:Fallback>
                <p:oleObj name="Equation" r:id="rId5" imgW="114201" imgH="139579" progId="Equation.3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11488"/>
                        <a:ext cx="214313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Line 100"/>
          <p:cNvSpPr>
            <a:spLocks noChangeShapeType="1"/>
          </p:cNvSpPr>
          <p:nvPr/>
        </p:nvSpPr>
        <p:spPr bwMode="auto">
          <a:xfrm>
            <a:off x="2032000" y="1522413"/>
            <a:ext cx="640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064" name="Line 102"/>
          <p:cNvSpPr>
            <a:spLocks noChangeShapeType="1"/>
          </p:cNvSpPr>
          <p:nvPr/>
        </p:nvSpPr>
        <p:spPr bwMode="auto">
          <a:xfrm>
            <a:off x="2032000" y="2433638"/>
            <a:ext cx="6400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graphicFrame>
        <p:nvGraphicFramePr>
          <p:cNvPr id="482453" name="Object 149"/>
          <p:cNvGraphicFramePr>
            <a:graphicFrameLocks noChangeAspect="1"/>
          </p:cNvGraphicFramePr>
          <p:nvPr/>
        </p:nvGraphicFramePr>
        <p:xfrm>
          <a:off x="1789113" y="3048000"/>
          <a:ext cx="5238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85" name="Equation" r:id="rId7" imgW="253890" imgH="393529" progId="Equation.3">
                  <p:embed/>
                </p:oleObj>
              </mc:Choice>
              <mc:Fallback>
                <p:oleObj name="Equation" r:id="rId7" imgW="253890" imgH="393529" progId="Equation.3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3048000"/>
                        <a:ext cx="523875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454" name="Object 150"/>
          <p:cNvGraphicFramePr>
            <a:graphicFrameLocks noChangeAspect="1"/>
          </p:cNvGraphicFramePr>
          <p:nvPr/>
        </p:nvGraphicFramePr>
        <p:xfrm>
          <a:off x="1812925" y="3525838"/>
          <a:ext cx="5127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86" name="Equation" r:id="rId9" imgW="253780" imgH="164957" progId="Equation.3">
                  <p:embed/>
                </p:oleObj>
              </mc:Choice>
              <mc:Fallback>
                <p:oleObj name="Equation" r:id="rId9" imgW="253780" imgH="164957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3525838"/>
                        <a:ext cx="512763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456" name="Rectangle 152"/>
          <p:cNvSpPr>
            <a:spLocks noChangeArrowheads="1"/>
          </p:cNvSpPr>
          <p:nvPr/>
        </p:nvSpPr>
        <p:spPr bwMode="auto">
          <a:xfrm>
            <a:off x="3327400" y="609600"/>
            <a:ext cx="12954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Low</a:t>
            </a:r>
          </a:p>
        </p:txBody>
      </p:sp>
      <p:sp>
        <p:nvSpPr>
          <p:cNvPr id="1066" name="Line 98"/>
          <p:cNvSpPr>
            <a:spLocks noChangeShapeType="1"/>
          </p:cNvSpPr>
          <p:nvPr/>
        </p:nvSpPr>
        <p:spPr bwMode="auto">
          <a:xfrm>
            <a:off x="2032000" y="609600"/>
            <a:ext cx="6400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067" name="Line 105"/>
          <p:cNvSpPr>
            <a:spLocks noChangeShapeType="1"/>
          </p:cNvSpPr>
          <p:nvPr/>
        </p:nvSpPr>
        <p:spPr bwMode="auto">
          <a:xfrm>
            <a:off x="4622800" y="609600"/>
            <a:ext cx="0" cy="182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068" name="Line 104"/>
          <p:cNvSpPr>
            <a:spLocks noChangeShapeType="1"/>
          </p:cNvSpPr>
          <p:nvPr/>
        </p:nvSpPr>
        <p:spPr bwMode="auto">
          <a:xfrm>
            <a:off x="3327400" y="609600"/>
            <a:ext cx="0" cy="182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069" name="Line 99"/>
          <p:cNvSpPr>
            <a:spLocks noChangeShapeType="1"/>
          </p:cNvSpPr>
          <p:nvPr/>
        </p:nvSpPr>
        <p:spPr bwMode="auto">
          <a:xfrm>
            <a:off x="2032000" y="1066800"/>
            <a:ext cx="640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graphicFrame>
        <p:nvGraphicFramePr>
          <p:cNvPr id="1076" name="Object 33"/>
          <p:cNvGraphicFramePr>
            <a:graphicFrameLocks noChangeAspect="1"/>
          </p:cNvGraphicFramePr>
          <p:nvPr/>
        </p:nvGraphicFramePr>
        <p:xfrm>
          <a:off x="2252663" y="3694113"/>
          <a:ext cx="3333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87" name="Equation" r:id="rId11" imgW="177569" imgH="152202" progId="Equation.3">
                  <p:embed/>
                </p:oleObj>
              </mc:Choice>
              <mc:Fallback>
                <p:oleObj name="Equation" r:id="rId11" imgW="177569" imgH="152202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3694113"/>
                        <a:ext cx="3333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432" grpId="0" animBg="1"/>
      <p:bldP spid="482339" grpId="0"/>
      <p:bldP spid="482398" grpId="0" animBg="1"/>
      <p:bldP spid="48245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ChangeArrowheads="1"/>
          </p:cNvSpPr>
          <p:nvPr/>
        </p:nvSpPr>
        <p:spPr bwMode="auto">
          <a:xfrm>
            <a:off x="373063" y="3182938"/>
            <a:ext cx="1560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/>
              <a:t>(i) </a:t>
            </a:r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(L)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sp>
        <p:nvSpPr>
          <p:cNvPr id="2058" name="Rectangle 3"/>
          <p:cNvSpPr>
            <a:spLocks noChangeArrowheads="1"/>
          </p:cNvSpPr>
          <p:nvPr/>
        </p:nvSpPr>
        <p:spPr bwMode="auto">
          <a:xfrm>
            <a:off x="414338" y="677863"/>
            <a:ext cx="1447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/>
              <a:t>Solution: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2913" y="2549525"/>
            <a:ext cx="7097712" cy="457200"/>
            <a:chOff x="359" y="2870"/>
            <a:chExt cx="4471" cy="288"/>
          </a:xfrm>
        </p:grpSpPr>
        <p:sp>
          <p:nvSpPr>
            <p:cNvPr id="2098" name="Rectangle 5"/>
            <p:cNvSpPr>
              <a:spLocks noChangeArrowheads="1"/>
            </p:cNvSpPr>
            <p:nvPr/>
          </p:nvSpPr>
          <p:spPr bwMode="auto">
            <a:xfrm>
              <a:off x="359" y="2870"/>
              <a:ext cx="44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200" b="1"/>
                <a:t>Find (i) </a:t>
              </a:r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(L)     (ii) </a:t>
              </a:r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(F and L)</a:t>
              </a:r>
              <a:r>
                <a:rPr lang="en-US" b="1"/>
                <a:t>	</a:t>
              </a:r>
              <a:r>
                <a:rPr lang="en-US" sz="2200" b="1"/>
                <a:t>(iii) </a:t>
              </a:r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(F</a:t>
              </a:r>
              <a:r>
                <a:rPr lang="en-US" b="1"/>
                <a:t> </a:t>
              </a:r>
              <a:r>
                <a:rPr lang="en-US" sz="2200" b="1"/>
                <a:t>L)</a:t>
              </a:r>
            </a:p>
          </p:txBody>
        </p:sp>
        <p:sp>
          <p:nvSpPr>
            <p:cNvPr id="2099" name="Line 6"/>
            <p:cNvSpPr>
              <a:spLocks noChangeShapeType="1"/>
            </p:cNvSpPr>
            <p:nvPr/>
          </p:nvSpPr>
          <p:spPr bwMode="auto">
            <a:xfrm>
              <a:off x="3316" y="292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7213600" y="1978025"/>
            <a:ext cx="1219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100</a:t>
            </a: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5994400" y="1978025"/>
            <a:ext cx="1219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4622800" y="1978025"/>
            <a:ext cx="13716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3327400" y="1978025"/>
            <a:ext cx="1295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064" name="Rectangle 12"/>
          <p:cNvSpPr>
            <a:spLocks noChangeArrowheads="1"/>
          </p:cNvSpPr>
          <p:nvPr/>
        </p:nvSpPr>
        <p:spPr bwMode="auto">
          <a:xfrm>
            <a:off x="2032000" y="1978025"/>
            <a:ext cx="1295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065" name="Rectangle 13"/>
          <p:cNvSpPr>
            <a:spLocks noChangeArrowheads="1"/>
          </p:cNvSpPr>
          <p:nvPr/>
        </p:nvSpPr>
        <p:spPr bwMode="auto">
          <a:xfrm>
            <a:off x="7213600" y="1522413"/>
            <a:ext cx="12192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066" name="Rectangle 14"/>
          <p:cNvSpPr>
            <a:spLocks noChangeArrowheads="1"/>
          </p:cNvSpPr>
          <p:nvPr/>
        </p:nvSpPr>
        <p:spPr bwMode="auto">
          <a:xfrm>
            <a:off x="5994400" y="1522413"/>
            <a:ext cx="12192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4</a:t>
            </a:r>
          </a:p>
        </p:txBody>
      </p:sp>
      <p:sp>
        <p:nvSpPr>
          <p:cNvPr id="2067" name="Rectangle 15"/>
          <p:cNvSpPr>
            <a:spLocks noChangeArrowheads="1"/>
          </p:cNvSpPr>
          <p:nvPr/>
        </p:nvSpPr>
        <p:spPr bwMode="auto">
          <a:xfrm>
            <a:off x="4622800" y="1522413"/>
            <a:ext cx="13716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21</a:t>
            </a:r>
          </a:p>
        </p:txBody>
      </p:sp>
      <p:sp>
        <p:nvSpPr>
          <p:cNvPr id="2068" name="Rectangle 16"/>
          <p:cNvSpPr>
            <a:spLocks noChangeArrowheads="1"/>
          </p:cNvSpPr>
          <p:nvPr/>
        </p:nvSpPr>
        <p:spPr bwMode="auto">
          <a:xfrm>
            <a:off x="3327400" y="1522413"/>
            <a:ext cx="1295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23</a:t>
            </a:r>
          </a:p>
        </p:txBody>
      </p:sp>
      <p:sp>
        <p:nvSpPr>
          <p:cNvPr id="2069" name="Rectangle 17"/>
          <p:cNvSpPr>
            <a:spLocks noChangeArrowheads="1"/>
          </p:cNvSpPr>
          <p:nvPr/>
        </p:nvSpPr>
        <p:spPr bwMode="auto">
          <a:xfrm>
            <a:off x="2032000" y="1522413"/>
            <a:ext cx="1295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Female</a:t>
            </a:r>
          </a:p>
        </p:txBody>
      </p:sp>
      <p:sp>
        <p:nvSpPr>
          <p:cNvPr id="2070" name="Rectangle 18"/>
          <p:cNvSpPr>
            <a:spLocks noChangeArrowheads="1"/>
          </p:cNvSpPr>
          <p:nvPr/>
        </p:nvSpPr>
        <p:spPr bwMode="auto">
          <a:xfrm>
            <a:off x="7213600" y="1066800"/>
            <a:ext cx="1219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071" name="Rectangle 19"/>
          <p:cNvSpPr>
            <a:spLocks noChangeArrowheads="1"/>
          </p:cNvSpPr>
          <p:nvPr/>
        </p:nvSpPr>
        <p:spPr bwMode="auto">
          <a:xfrm>
            <a:off x="5994400" y="1066800"/>
            <a:ext cx="1219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7</a:t>
            </a:r>
          </a:p>
        </p:txBody>
      </p:sp>
      <p:sp>
        <p:nvSpPr>
          <p:cNvPr id="2072" name="Rectangle 20"/>
          <p:cNvSpPr>
            <a:spLocks noChangeArrowheads="1"/>
          </p:cNvSpPr>
          <p:nvPr/>
        </p:nvSpPr>
        <p:spPr bwMode="auto">
          <a:xfrm>
            <a:off x="4622800" y="1066800"/>
            <a:ext cx="13716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33</a:t>
            </a:r>
          </a:p>
        </p:txBody>
      </p:sp>
      <p:sp>
        <p:nvSpPr>
          <p:cNvPr id="2073" name="Rectangle 21"/>
          <p:cNvSpPr>
            <a:spLocks noChangeArrowheads="1"/>
          </p:cNvSpPr>
          <p:nvPr/>
        </p:nvSpPr>
        <p:spPr bwMode="auto">
          <a:xfrm>
            <a:off x="3327400" y="1066800"/>
            <a:ext cx="1295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12</a:t>
            </a:r>
          </a:p>
        </p:txBody>
      </p:sp>
      <p:sp>
        <p:nvSpPr>
          <p:cNvPr id="2074" name="Rectangle 22"/>
          <p:cNvSpPr>
            <a:spLocks noChangeArrowheads="1"/>
          </p:cNvSpPr>
          <p:nvPr/>
        </p:nvSpPr>
        <p:spPr bwMode="auto">
          <a:xfrm>
            <a:off x="2032000" y="1066800"/>
            <a:ext cx="1295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Male</a:t>
            </a:r>
          </a:p>
        </p:txBody>
      </p:sp>
      <p:sp>
        <p:nvSpPr>
          <p:cNvPr id="2075" name="Rectangle 24"/>
          <p:cNvSpPr>
            <a:spLocks noChangeArrowheads="1"/>
          </p:cNvSpPr>
          <p:nvPr/>
        </p:nvSpPr>
        <p:spPr bwMode="auto">
          <a:xfrm>
            <a:off x="5994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High</a:t>
            </a:r>
          </a:p>
        </p:txBody>
      </p:sp>
      <p:sp>
        <p:nvSpPr>
          <p:cNvPr id="2076" name="Rectangle 25"/>
          <p:cNvSpPr>
            <a:spLocks noChangeArrowheads="1"/>
          </p:cNvSpPr>
          <p:nvPr/>
        </p:nvSpPr>
        <p:spPr bwMode="auto">
          <a:xfrm>
            <a:off x="4622800" y="609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Medium</a:t>
            </a:r>
          </a:p>
        </p:txBody>
      </p:sp>
      <p:sp>
        <p:nvSpPr>
          <p:cNvPr id="2077" name="Rectangle 26"/>
          <p:cNvSpPr>
            <a:spLocks noChangeArrowheads="1"/>
          </p:cNvSpPr>
          <p:nvPr/>
        </p:nvSpPr>
        <p:spPr bwMode="auto">
          <a:xfrm>
            <a:off x="3327400" y="609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Low</a:t>
            </a:r>
          </a:p>
        </p:txBody>
      </p:sp>
      <p:sp>
        <p:nvSpPr>
          <p:cNvPr id="2078" name="Rectangle 27"/>
          <p:cNvSpPr>
            <a:spLocks noChangeArrowheads="1"/>
          </p:cNvSpPr>
          <p:nvPr/>
        </p:nvSpPr>
        <p:spPr bwMode="auto">
          <a:xfrm>
            <a:off x="2032000" y="609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079" name="Line 28"/>
          <p:cNvSpPr>
            <a:spLocks noChangeShapeType="1"/>
          </p:cNvSpPr>
          <p:nvPr/>
        </p:nvSpPr>
        <p:spPr bwMode="auto">
          <a:xfrm>
            <a:off x="2032000" y="609600"/>
            <a:ext cx="6400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2080" name="Line 29"/>
          <p:cNvSpPr>
            <a:spLocks noChangeShapeType="1"/>
          </p:cNvSpPr>
          <p:nvPr/>
        </p:nvSpPr>
        <p:spPr bwMode="auto">
          <a:xfrm>
            <a:off x="2032000" y="1066800"/>
            <a:ext cx="640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2032000" y="609600"/>
            <a:ext cx="0" cy="18240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2082" name="Line 36"/>
          <p:cNvSpPr>
            <a:spLocks noChangeShapeType="1"/>
          </p:cNvSpPr>
          <p:nvPr/>
        </p:nvSpPr>
        <p:spPr bwMode="auto">
          <a:xfrm>
            <a:off x="5994400" y="609600"/>
            <a:ext cx="0" cy="182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828800" y="3149600"/>
            <a:ext cx="398463" cy="581025"/>
            <a:chOff x="1152" y="1920"/>
            <a:chExt cx="251" cy="366"/>
          </a:xfrm>
        </p:grpSpPr>
        <p:sp>
          <p:nvSpPr>
            <p:cNvPr id="2096" name="Line 40"/>
            <p:cNvSpPr>
              <a:spLocks noChangeShapeType="1"/>
            </p:cNvSpPr>
            <p:nvPr/>
          </p:nvSpPr>
          <p:spPr bwMode="auto">
            <a:xfrm flipV="1">
              <a:off x="1152" y="1920"/>
              <a:ext cx="247" cy="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2097" name="Line 41"/>
            <p:cNvSpPr>
              <a:spLocks noChangeShapeType="1"/>
            </p:cNvSpPr>
            <p:nvPr/>
          </p:nvSpPr>
          <p:spPr bwMode="auto">
            <a:xfrm flipV="1">
              <a:off x="1156" y="2204"/>
              <a:ext cx="247" cy="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graphicFrame>
        <p:nvGraphicFramePr>
          <p:cNvPr id="2050" name="Object 43"/>
          <p:cNvGraphicFramePr>
            <a:graphicFrameLocks noChangeAspect="1"/>
          </p:cNvGraphicFramePr>
          <p:nvPr/>
        </p:nvGraphicFramePr>
        <p:xfrm>
          <a:off x="2522538" y="3006725"/>
          <a:ext cx="7048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65" name="Equation" r:id="rId3" imgW="304668" imgH="342751" progId="Equation.3">
                  <p:embed/>
                </p:oleObj>
              </mc:Choice>
              <mc:Fallback>
                <p:oleObj name="Equation" r:id="rId3" imgW="304668" imgH="342751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3006725"/>
                        <a:ext cx="70485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4"/>
          <p:cNvGraphicFramePr>
            <a:graphicFrameLocks noChangeAspect="1"/>
          </p:cNvGraphicFramePr>
          <p:nvPr/>
        </p:nvGraphicFramePr>
        <p:xfrm>
          <a:off x="2286000" y="3011488"/>
          <a:ext cx="21431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66" name="Equation" r:id="rId5" imgW="114201" imgH="139579" progId="Equation.3">
                  <p:embed/>
                </p:oleObj>
              </mc:Choice>
              <mc:Fallback>
                <p:oleObj name="Equation" r:id="rId5" imgW="114201" imgH="139579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11488"/>
                        <a:ext cx="214313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5"/>
          <p:cNvGraphicFramePr>
            <a:graphicFrameLocks noChangeAspect="1"/>
          </p:cNvGraphicFramePr>
          <p:nvPr/>
        </p:nvGraphicFramePr>
        <p:xfrm>
          <a:off x="1789113" y="3048000"/>
          <a:ext cx="5238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67" name="Equation" r:id="rId7" imgW="253890" imgH="393529" progId="Equation.3">
                  <p:embed/>
                </p:oleObj>
              </mc:Choice>
              <mc:Fallback>
                <p:oleObj name="Equation" r:id="rId7" imgW="253890" imgH="393529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3048000"/>
                        <a:ext cx="523875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46"/>
          <p:cNvGraphicFramePr>
            <a:graphicFrameLocks noChangeAspect="1"/>
          </p:cNvGraphicFramePr>
          <p:nvPr/>
        </p:nvGraphicFramePr>
        <p:xfrm>
          <a:off x="1812925" y="3525838"/>
          <a:ext cx="5127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68" name="Equation" r:id="rId9" imgW="253780" imgH="164957" progId="Equation.3">
                  <p:embed/>
                </p:oleObj>
              </mc:Choice>
              <mc:Fallback>
                <p:oleObj name="Equation" r:id="rId9" imgW="253780" imgH="164957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3525838"/>
                        <a:ext cx="512763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559" name="Rectangle 47"/>
          <p:cNvSpPr>
            <a:spLocks noChangeArrowheads="1"/>
          </p:cNvSpPr>
          <p:nvPr/>
        </p:nvSpPr>
        <p:spPr bwMode="auto">
          <a:xfrm>
            <a:off x="369888" y="4146550"/>
            <a:ext cx="255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/>
              <a:t>(ii) </a:t>
            </a:r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(F and L)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sp>
        <p:nvSpPr>
          <p:cNvPr id="576560" name="Rectangle 48"/>
          <p:cNvSpPr>
            <a:spLocks noChangeArrowheads="1"/>
          </p:cNvSpPr>
          <p:nvPr/>
        </p:nvSpPr>
        <p:spPr bwMode="auto">
          <a:xfrm>
            <a:off x="3703638" y="4052888"/>
            <a:ext cx="4476750" cy="7715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>
                <a:solidFill>
                  <a:srgbClr val="0000FF"/>
                </a:solidFill>
              </a:rPr>
              <a:t>The probability of selecting a female with a low rated car. </a:t>
            </a:r>
          </a:p>
        </p:txBody>
      </p:sp>
      <p:sp>
        <p:nvSpPr>
          <p:cNvPr id="576562" name="Rectangle 50"/>
          <p:cNvSpPr>
            <a:spLocks noChangeArrowheads="1"/>
          </p:cNvSpPr>
          <p:nvPr/>
        </p:nvSpPr>
        <p:spPr bwMode="auto">
          <a:xfrm>
            <a:off x="3327400" y="1522413"/>
            <a:ext cx="1295400" cy="455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solidFill>
                  <a:srgbClr val="FF0000"/>
                </a:solidFill>
                <a:latin typeface="Times New Roman" pitchFamily="18" charset="0"/>
              </a:rPr>
              <a:t>23</a:t>
            </a:r>
          </a:p>
        </p:txBody>
      </p:sp>
      <p:sp>
        <p:nvSpPr>
          <p:cNvPr id="2087" name="Line 30"/>
          <p:cNvSpPr>
            <a:spLocks noChangeShapeType="1"/>
          </p:cNvSpPr>
          <p:nvPr/>
        </p:nvSpPr>
        <p:spPr bwMode="auto">
          <a:xfrm>
            <a:off x="2032000" y="1522413"/>
            <a:ext cx="640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2088" name="Line 34"/>
          <p:cNvSpPr>
            <a:spLocks noChangeShapeType="1"/>
          </p:cNvSpPr>
          <p:nvPr/>
        </p:nvSpPr>
        <p:spPr bwMode="auto">
          <a:xfrm>
            <a:off x="3327400" y="609600"/>
            <a:ext cx="0" cy="182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2089" name="Line 35"/>
          <p:cNvSpPr>
            <a:spLocks noChangeShapeType="1"/>
          </p:cNvSpPr>
          <p:nvPr/>
        </p:nvSpPr>
        <p:spPr bwMode="auto">
          <a:xfrm>
            <a:off x="4622800" y="609600"/>
            <a:ext cx="0" cy="182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graphicFrame>
        <p:nvGraphicFramePr>
          <p:cNvPr id="576563" name="Object 51"/>
          <p:cNvGraphicFramePr>
            <a:graphicFrameLocks noChangeAspect="1"/>
          </p:cNvGraphicFramePr>
          <p:nvPr/>
        </p:nvGraphicFramePr>
        <p:xfrm>
          <a:off x="2703513" y="3943350"/>
          <a:ext cx="5873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69" name="Equation" r:id="rId11" imgW="253890" imgH="368140" progId="Equation.3">
                  <p:embed/>
                </p:oleObj>
              </mc:Choice>
              <mc:Fallback>
                <p:oleObj name="Equation" r:id="rId11" imgW="253890" imgH="368140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3943350"/>
                        <a:ext cx="58737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565" name="Rectangle 53"/>
          <p:cNvSpPr>
            <a:spLocks noChangeArrowheads="1"/>
          </p:cNvSpPr>
          <p:nvPr/>
        </p:nvSpPr>
        <p:spPr bwMode="auto">
          <a:xfrm>
            <a:off x="7213600" y="1978025"/>
            <a:ext cx="1219200" cy="455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solidFill>
                  <a:srgbClr val="FF0000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2091" name="Rectangle 23"/>
          <p:cNvSpPr>
            <a:spLocks noChangeArrowheads="1"/>
          </p:cNvSpPr>
          <p:nvPr/>
        </p:nvSpPr>
        <p:spPr bwMode="auto">
          <a:xfrm>
            <a:off x="72136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Total</a:t>
            </a:r>
          </a:p>
        </p:txBody>
      </p:sp>
      <p:sp>
        <p:nvSpPr>
          <p:cNvPr id="2092" name="Line 32"/>
          <p:cNvSpPr>
            <a:spLocks noChangeShapeType="1"/>
          </p:cNvSpPr>
          <p:nvPr/>
        </p:nvSpPr>
        <p:spPr bwMode="auto">
          <a:xfrm>
            <a:off x="2032000" y="2433638"/>
            <a:ext cx="6400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2093" name="Line 37"/>
          <p:cNvSpPr>
            <a:spLocks noChangeShapeType="1"/>
          </p:cNvSpPr>
          <p:nvPr/>
        </p:nvSpPr>
        <p:spPr bwMode="auto">
          <a:xfrm>
            <a:off x="7213600" y="609600"/>
            <a:ext cx="0" cy="182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2094" name="Line 38"/>
          <p:cNvSpPr>
            <a:spLocks noChangeShapeType="1"/>
          </p:cNvSpPr>
          <p:nvPr/>
        </p:nvSpPr>
        <p:spPr bwMode="auto">
          <a:xfrm>
            <a:off x="8432800" y="609600"/>
            <a:ext cx="0" cy="18240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2095" name="Line 31"/>
          <p:cNvSpPr>
            <a:spLocks noChangeShapeType="1"/>
          </p:cNvSpPr>
          <p:nvPr/>
        </p:nvSpPr>
        <p:spPr bwMode="auto">
          <a:xfrm>
            <a:off x="2032000" y="1978025"/>
            <a:ext cx="640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graphicFrame>
        <p:nvGraphicFramePr>
          <p:cNvPr id="576566" name="Object 54"/>
          <p:cNvGraphicFramePr>
            <a:graphicFrameLocks noChangeAspect="1"/>
          </p:cNvGraphicFramePr>
          <p:nvPr/>
        </p:nvGraphicFramePr>
        <p:xfrm>
          <a:off x="2752725" y="4419600"/>
          <a:ext cx="5286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70" name="Equation" r:id="rId13" imgW="228501" imgH="152334" progId="Equation.3">
                  <p:embed/>
                </p:oleObj>
              </mc:Choice>
              <mc:Fallback>
                <p:oleObj name="Equation" r:id="rId13" imgW="228501" imgH="152334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4419600"/>
                        <a:ext cx="528638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33"/>
          <p:cNvGraphicFramePr>
            <a:graphicFrameLocks noChangeAspect="1"/>
          </p:cNvGraphicFramePr>
          <p:nvPr/>
        </p:nvGraphicFramePr>
        <p:xfrm>
          <a:off x="2252663" y="3694113"/>
          <a:ext cx="3333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71" name="Equation" r:id="rId15" imgW="177569" imgH="152202" progId="Equation.3">
                  <p:embed/>
                </p:oleObj>
              </mc:Choice>
              <mc:Fallback>
                <p:oleObj name="Equation" r:id="rId15" imgW="177569" imgH="152202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3694113"/>
                        <a:ext cx="3333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59" grpId="0" autoUpdateAnimBg="0"/>
      <p:bldP spid="576560" grpId="0" animBg="1" autoUpdateAnimBg="0"/>
      <p:bldP spid="576562" grpId="0" animBg="1"/>
      <p:bldP spid="57656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ChangeArrowheads="1"/>
          </p:cNvSpPr>
          <p:nvPr/>
        </p:nvSpPr>
        <p:spPr bwMode="auto">
          <a:xfrm>
            <a:off x="373063" y="3182938"/>
            <a:ext cx="1560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/>
              <a:t>(i) </a:t>
            </a:r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(L)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sp>
        <p:nvSpPr>
          <p:cNvPr id="3084" name="Rectangle 3"/>
          <p:cNvSpPr>
            <a:spLocks noChangeArrowheads="1"/>
          </p:cNvSpPr>
          <p:nvPr/>
        </p:nvSpPr>
        <p:spPr bwMode="auto">
          <a:xfrm>
            <a:off x="414338" y="677863"/>
            <a:ext cx="1447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/>
              <a:t>Solution: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2913" y="2549525"/>
            <a:ext cx="7097712" cy="457200"/>
            <a:chOff x="359" y="2870"/>
            <a:chExt cx="4471" cy="288"/>
          </a:xfrm>
        </p:grpSpPr>
        <p:sp>
          <p:nvSpPr>
            <p:cNvPr id="3128" name="Rectangle 5"/>
            <p:cNvSpPr>
              <a:spLocks noChangeArrowheads="1"/>
            </p:cNvSpPr>
            <p:nvPr/>
          </p:nvSpPr>
          <p:spPr bwMode="auto">
            <a:xfrm>
              <a:off x="359" y="2870"/>
              <a:ext cx="44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200" b="1"/>
                <a:t>Find (i) </a:t>
              </a:r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(L)     (ii) </a:t>
              </a:r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(F and L)</a:t>
              </a:r>
              <a:r>
                <a:rPr lang="en-US" b="1"/>
                <a:t>	</a:t>
              </a:r>
              <a:r>
                <a:rPr lang="en-US" sz="2200" b="1"/>
                <a:t>(iii) </a:t>
              </a:r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(F</a:t>
              </a:r>
              <a:r>
                <a:rPr lang="en-US" b="1"/>
                <a:t> </a:t>
              </a:r>
              <a:r>
                <a:rPr lang="en-US" sz="2200" b="1"/>
                <a:t>L)</a:t>
              </a:r>
            </a:p>
          </p:txBody>
        </p:sp>
        <p:sp>
          <p:nvSpPr>
            <p:cNvPr id="3129" name="Line 6"/>
            <p:cNvSpPr>
              <a:spLocks noChangeShapeType="1"/>
            </p:cNvSpPr>
            <p:nvPr/>
          </p:nvSpPr>
          <p:spPr bwMode="auto">
            <a:xfrm>
              <a:off x="3321" y="292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3086" name="Rectangle 7"/>
          <p:cNvSpPr>
            <a:spLocks noChangeArrowheads="1"/>
          </p:cNvSpPr>
          <p:nvPr/>
        </p:nvSpPr>
        <p:spPr bwMode="auto">
          <a:xfrm>
            <a:off x="7213600" y="1978025"/>
            <a:ext cx="1219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100</a:t>
            </a:r>
          </a:p>
        </p:txBody>
      </p:sp>
      <p:sp>
        <p:nvSpPr>
          <p:cNvPr id="3087" name="Rectangle 8"/>
          <p:cNvSpPr>
            <a:spLocks noChangeArrowheads="1"/>
          </p:cNvSpPr>
          <p:nvPr/>
        </p:nvSpPr>
        <p:spPr bwMode="auto">
          <a:xfrm>
            <a:off x="5994400" y="1978025"/>
            <a:ext cx="1219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088" name="Rectangle 9"/>
          <p:cNvSpPr>
            <a:spLocks noChangeArrowheads="1"/>
          </p:cNvSpPr>
          <p:nvPr/>
        </p:nvSpPr>
        <p:spPr bwMode="auto">
          <a:xfrm>
            <a:off x="4622800" y="1978025"/>
            <a:ext cx="13716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82666" name="Rectangle 10"/>
          <p:cNvSpPr>
            <a:spLocks noChangeArrowheads="1"/>
          </p:cNvSpPr>
          <p:nvPr/>
        </p:nvSpPr>
        <p:spPr bwMode="auto">
          <a:xfrm>
            <a:off x="3327400" y="1978025"/>
            <a:ext cx="1295400" cy="455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solidFill>
                  <a:srgbClr val="FF0000"/>
                </a:solidFill>
                <a:latin typeface="Times New Roman" pitchFamily="18" charset="0"/>
              </a:rPr>
              <a:t>35</a:t>
            </a:r>
          </a:p>
        </p:txBody>
      </p:sp>
      <p:sp>
        <p:nvSpPr>
          <p:cNvPr id="3090" name="Rectangle 11"/>
          <p:cNvSpPr>
            <a:spLocks noChangeArrowheads="1"/>
          </p:cNvSpPr>
          <p:nvPr/>
        </p:nvSpPr>
        <p:spPr bwMode="auto">
          <a:xfrm>
            <a:off x="2032000" y="1978025"/>
            <a:ext cx="1295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091" name="Rectangle 12"/>
          <p:cNvSpPr>
            <a:spLocks noChangeArrowheads="1"/>
          </p:cNvSpPr>
          <p:nvPr/>
        </p:nvSpPr>
        <p:spPr bwMode="auto">
          <a:xfrm>
            <a:off x="7213600" y="1522413"/>
            <a:ext cx="12192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092" name="Rectangle 13"/>
          <p:cNvSpPr>
            <a:spLocks noChangeArrowheads="1"/>
          </p:cNvSpPr>
          <p:nvPr/>
        </p:nvSpPr>
        <p:spPr bwMode="auto">
          <a:xfrm>
            <a:off x="5994400" y="1522413"/>
            <a:ext cx="12192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4</a:t>
            </a:r>
          </a:p>
        </p:txBody>
      </p:sp>
      <p:sp>
        <p:nvSpPr>
          <p:cNvPr id="3093" name="Rectangle 14"/>
          <p:cNvSpPr>
            <a:spLocks noChangeArrowheads="1"/>
          </p:cNvSpPr>
          <p:nvPr/>
        </p:nvSpPr>
        <p:spPr bwMode="auto">
          <a:xfrm>
            <a:off x="4622800" y="1522413"/>
            <a:ext cx="13716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21</a:t>
            </a:r>
          </a:p>
        </p:txBody>
      </p:sp>
      <p:sp>
        <p:nvSpPr>
          <p:cNvPr id="3094" name="Rectangle 15"/>
          <p:cNvSpPr>
            <a:spLocks noChangeArrowheads="1"/>
          </p:cNvSpPr>
          <p:nvPr/>
        </p:nvSpPr>
        <p:spPr bwMode="auto">
          <a:xfrm>
            <a:off x="3327400" y="1522413"/>
            <a:ext cx="1295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23</a:t>
            </a:r>
          </a:p>
        </p:txBody>
      </p:sp>
      <p:sp>
        <p:nvSpPr>
          <p:cNvPr id="3095" name="Rectangle 16"/>
          <p:cNvSpPr>
            <a:spLocks noChangeArrowheads="1"/>
          </p:cNvSpPr>
          <p:nvPr/>
        </p:nvSpPr>
        <p:spPr bwMode="auto">
          <a:xfrm>
            <a:off x="2032000" y="1522413"/>
            <a:ext cx="1295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Female</a:t>
            </a:r>
          </a:p>
        </p:txBody>
      </p:sp>
      <p:sp>
        <p:nvSpPr>
          <p:cNvPr id="3096" name="Rectangle 17"/>
          <p:cNvSpPr>
            <a:spLocks noChangeArrowheads="1"/>
          </p:cNvSpPr>
          <p:nvPr/>
        </p:nvSpPr>
        <p:spPr bwMode="auto">
          <a:xfrm>
            <a:off x="7213600" y="1066800"/>
            <a:ext cx="1219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097" name="Rectangle 18"/>
          <p:cNvSpPr>
            <a:spLocks noChangeArrowheads="1"/>
          </p:cNvSpPr>
          <p:nvPr/>
        </p:nvSpPr>
        <p:spPr bwMode="auto">
          <a:xfrm>
            <a:off x="5994400" y="1066800"/>
            <a:ext cx="1219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7</a:t>
            </a:r>
          </a:p>
        </p:txBody>
      </p:sp>
      <p:sp>
        <p:nvSpPr>
          <p:cNvPr id="3098" name="Rectangle 19"/>
          <p:cNvSpPr>
            <a:spLocks noChangeArrowheads="1"/>
          </p:cNvSpPr>
          <p:nvPr/>
        </p:nvSpPr>
        <p:spPr bwMode="auto">
          <a:xfrm>
            <a:off x="4622800" y="1066800"/>
            <a:ext cx="13716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33</a:t>
            </a:r>
          </a:p>
        </p:txBody>
      </p:sp>
      <p:sp>
        <p:nvSpPr>
          <p:cNvPr id="3099" name="Rectangle 20"/>
          <p:cNvSpPr>
            <a:spLocks noChangeArrowheads="1"/>
          </p:cNvSpPr>
          <p:nvPr/>
        </p:nvSpPr>
        <p:spPr bwMode="auto">
          <a:xfrm>
            <a:off x="3327400" y="1066800"/>
            <a:ext cx="1295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12</a:t>
            </a:r>
          </a:p>
        </p:txBody>
      </p:sp>
      <p:sp>
        <p:nvSpPr>
          <p:cNvPr id="3100" name="Rectangle 21"/>
          <p:cNvSpPr>
            <a:spLocks noChangeArrowheads="1"/>
          </p:cNvSpPr>
          <p:nvPr/>
        </p:nvSpPr>
        <p:spPr bwMode="auto">
          <a:xfrm>
            <a:off x="2032000" y="1066800"/>
            <a:ext cx="1295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Male</a:t>
            </a:r>
          </a:p>
        </p:txBody>
      </p:sp>
      <p:sp>
        <p:nvSpPr>
          <p:cNvPr id="3101" name="Rectangle 22"/>
          <p:cNvSpPr>
            <a:spLocks noChangeArrowheads="1"/>
          </p:cNvSpPr>
          <p:nvPr/>
        </p:nvSpPr>
        <p:spPr bwMode="auto">
          <a:xfrm>
            <a:off x="5994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High</a:t>
            </a:r>
          </a:p>
        </p:txBody>
      </p:sp>
      <p:sp>
        <p:nvSpPr>
          <p:cNvPr id="3102" name="Rectangle 23"/>
          <p:cNvSpPr>
            <a:spLocks noChangeArrowheads="1"/>
          </p:cNvSpPr>
          <p:nvPr/>
        </p:nvSpPr>
        <p:spPr bwMode="auto">
          <a:xfrm>
            <a:off x="4622800" y="609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Medium</a:t>
            </a:r>
          </a:p>
        </p:txBody>
      </p:sp>
      <p:sp>
        <p:nvSpPr>
          <p:cNvPr id="3103" name="Rectangle 24"/>
          <p:cNvSpPr>
            <a:spLocks noChangeArrowheads="1"/>
          </p:cNvSpPr>
          <p:nvPr/>
        </p:nvSpPr>
        <p:spPr bwMode="auto">
          <a:xfrm>
            <a:off x="3327400" y="609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Low</a:t>
            </a:r>
          </a:p>
        </p:txBody>
      </p:sp>
      <p:sp>
        <p:nvSpPr>
          <p:cNvPr id="3104" name="Rectangle 25"/>
          <p:cNvSpPr>
            <a:spLocks noChangeArrowheads="1"/>
          </p:cNvSpPr>
          <p:nvPr/>
        </p:nvSpPr>
        <p:spPr bwMode="auto">
          <a:xfrm>
            <a:off x="2032000" y="609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105" name="Line 26"/>
          <p:cNvSpPr>
            <a:spLocks noChangeShapeType="1"/>
          </p:cNvSpPr>
          <p:nvPr/>
        </p:nvSpPr>
        <p:spPr bwMode="auto">
          <a:xfrm>
            <a:off x="2032000" y="609600"/>
            <a:ext cx="6400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3106" name="Line 28"/>
          <p:cNvSpPr>
            <a:spLocks noChangeShapeType="1"/>
          </p:cNvSpPr>
          <p:nvPr/>
        </p:nvSpPr>
        <p:spPr bwMode="auto">
          <a:xfrm>
            <a:off x="2032000" y="609600"/>
            <a:ext cx="0" cy="18240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3107" name="Line 29"/>
          <p:cNvSpPr>
            <a:spLocks noChangeShapeType="1"/>
          </p:cNvSpPr>
          <p:nvPr/>
        </p:nvSpPr>
        <p:spPr bwMode="auto">
          <a:xfrm>
            <a:off x="5994400" y="609600"/>
            <a:ext cx="0" cy="182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828800" y="3149600"/>
            <a:ext cx="398463" cy="581025"/>
            <a:chOff x="1152" y="1920"/>
            <a:chExt cx="251" cy="366"/>
          </a:xfrm>
        </p:grpSpPr>
        <p:sp>
          <p:nvSpPr>
            <p:cNvPr id="3126" name="Line 31"/>
            <p:cNvSpPr>
              <a:spLocks noChangeShapeType="1"/>
            </p:cNvSpPr>
            <p:nvPr/>
          </p:nvSpPr>
          <p:spPr bwMode="auto">
            <a:xfrm flipV="1">
              <a:off x="1152" y="1920"/>
              <a:ext cx="247" cy="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3127" name="Line 32"/>
            <p:cNvSpPr>
              <a:spLocks noChangeShapeType="1"/>
            </p:cNvSpPr>
            <p:nvPr/>
          </p:nvSpPr>
          <p:spPr bwMode="auto">
            <a:xfrm flipV="1">
              <a:off x="1156" y="2204"/>
              <a:ext cx="247" cy="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graphicFrame>
        <p:nvGraphicFramePr>
          <p:cNvPr id="3074" name="Object 33"/>
          <p:cNvGraphicFramePr>
            <a:graphicFrameLocks noChangeAspect="1"/>
          </p:cNvGraphicFramePr>
          <p:nvPr/>
        </p:nvGraphicFramePr>
        <p:xfrm>
          <a:off x="2252663" y="3694113"/>
          <a:ext cx="3333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47" name="Equation" r:id="rId3" imgW="177569" imgH="152202" progId="Equation.3">
                  <p:embed/>
                </p:oleObj>
              </mc:Choice>
              <mc:Fallback>
                <p:oleObj name="Equation" r:id="rId3" imgW="177569" imgH="152202" progId="Equation.3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3694113"/>
                        <a:ext cx="3333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4"/>
          <p:cNvGraphicFramePr>
            <a:graphicFrameLocks noChangeAspect="1"/>
          </p:cNvGraphicFramePr>
          <p:nvPr/>
        </p:nvGraphicFramePr>
        <p:xfrm>
          <a:off x="2522538" y="3006725"/>
          <a:ext cx="7048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48" name="Equation" r:id="rId5" imgW="304668" imgH="342751" progId="Equation.3">
                  <p:embed/>
                </p:oleObj>
              </mc:Choice>
              <mc:Fallback>
                <p:oleObj name="Equation" r:id="rId5" imgW="304668" imgH="342751" progId="Equation.3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3006725"/>
                        <a:ext cx="70485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35"/>
          <p:cNvGraphicFramePr>
            <a:graphicFrameLocks noChangeAspect="1"/>
          </p:cNvGraphicFramePr>
          <p:nvPr/>
        </p:nvGraphicFramePr>
        <p:xfrm>
          <a:off x="2286000" y="3011488"/>
          <a:ext cx="21431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49" name="Equation" r:id="rId7" imgW="114201" imgH="139579" progId="Equation.3">
                  <p:embed/>
                </p:oleObj>
              </mc:Choice>
              <mc:Fallback>
                <p:oleObj name="Equation" r:id="rId7" imgW="114201" imgH="139579" progId="Equation.3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11488"/>
                        <a:ext cx="214313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36"/>
          <p:cNvGraphicFramePr>
            <a:graphicFrameLocks noChangeAspect="1"/>
          </p:cNvGraphicFramePr>
          <p:nvPr/>
        </p:nvGraphicFramePr>
        <p:xfrm>
          <a:off x="1789113" y="3048000"/>
          <a:ext cx="5238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50" name="Equation" r:id="rId9" imgW="253890" imgH="393529" progId="Equation.3">
                  <p:embed/>
                </p:oleObj>
              </mc:Choice>
              <mc:Fallback>
                <p:oleObj name="Equation" r:id="rId9" imgW="253890" imgH="393529" progId="Equation.3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3048000"/>
                        <a:ext cx="523875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37"/>
          <p:cNvGraphicFramePr>
            <a:graphicFrameLocks noChangeAspect="1"/>
          </p:cNvGraphicFramePr>
          <p:nvPr/>
        </p:nvGraphicFramePr>
        <p:xfrm>
          <a:off x="1812925" y="3525838"/>
          <a:ext cx="5127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51" name="Equation" r:id="rId11" imgW="253780" imgH="164957" progId="Equation.3">
                  <p:embed/>
                </p:oleObj>
              </mc:Choice>
              <mc:Fallback>
                <p:oleObj name="Equation" r:id="rId11" imgW="253780" imgH="164957" progId="Equation.3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3525838"/>
                        <a:ext cx="512763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9" name="Rectangle 38"/>
          <p:cNvSpPr>
            <a:spLocks noChangeArrowheads="1"/>
          </p:cNvSpPr>
          <p:nvPr/>
        </p:nvSpPr>
        <p:spPr bwMode="auto">
          <a:xfrm>
            <a:off x="369888" y="4146550"/>
            <a:ext cx="255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/>
              <a:t>(ii) </a:t>
            </a:r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(F and L)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graphicFrame>
        <p:nvGraphicFramePr>
          <p:cNvPr id="3079" name="Object 44"/>
          <p:cNvGraphicFramePr>
            <a:graphicFrameLocks noChangeAspect="1"/>
          </p:cNvGraphicFramePr>
          <p:nvPr/>
        </p:nvGraphicFramePr>
        <p:xfrm>
          <a:off x="2703513" y="3943350"/>
          <a:ext cx="5873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52" name="Equation" r:id="rId13" imgW="253890" imgH="368140" progId="Equation.3">
                  <p:embed/>
                </p:oleObj>
              </mc:Choice>
              <mc:Fallback>
                <p:oleObj name="Equation" r:id="rId13" imgW="253890" imgH="368140" progId="Equation.3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3943350"/>
                        <a:ext cx="58737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0" name="Rectangle 46"/>
          <p:cNvSpPr>
            <a:spLocks noChangeArrowheads="1"/>
          </p:cNvSpPr>
          <p:nvPr/>
        </p:nvSpPr>
        <p:spPr bwMode="auto">
          <a:xfrm>
            <a:off x="72136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Total</a:t>
            </a:r>
          </a:p>
        </p:txBody>
      </p:sp>
      <p:sp>
        <p:nvSpPr>
          <p:cNvPr id="3111" name="Line 47"/>
          <p:cNvSpPr>
            <a:spLocks noChangeShapeType="1"/>
          </p:cNvSpPr>
          <p:nvPr/>
        </p:nvSpPr>
        <p:spPr bwMode="auto">
          <a:xfrm>
            <a:off x="2032000" y="2433638"/>
            <a:ext cx="6400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3112" name="Line 48"/>
          <p:cNvSpPr>
            <a:spLocks noChangeShapeType="1"/>
          </p:cNvSpPr>
          <p:nvPr/>
        </p:nvSpPr>
        <p:spPr bwMode="auto">
          <a:xfrm>
            <a:off x="7213600" y="609600"/>
            <a:ext cx="0" cy="182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3113" name="Line 49"/>
          <p:cNvSpPr>
            <a:spLocks noChangeShapeType="1"/>
          </p:cNvSpPr>
          <p:nvPr/>
        </p:nvSpPr>
        <p:spPr bwMode="auto">
          <a:xfrm>
            <a:off x="8432800" y="609600"/>
            <a:ext cx="0" cy="18240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graphicFrame>
        <p:nvGraphicFramePr>
          <p:cNvPr id="3080" name="Object 51"/>
          <p:cNvGraphicFramePr>
            <a:graphicFrameLocks noChangeAspect="1"/>
          </p:cNvGraphicFramePr>
          <p:nvPr/>
        </p:nvGraphicFramePr>
        <p:xfrm>
          <a:off x="2752725" y="4419600"/>
          <a:ext cx="5286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53" name="Equation" r:id="rId15" imgW="228501" imgH="152334" progId="Equation.3">
                  <p:embed/>
                </p:oleObj>
              </mc:Choice>
              <mc:Fallback>
                <p:oleObj name="Equation" r:id="rId15" imgW="228501" imgH="152334" progId="Equation.3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4419600"/>
                        <a:ext cx="528638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366713" y="5038725"/>
            <a:ext cx="1992312" cy="457200"/>
            <a:chOff x="231" y="3302"/>
            <a:chExt cx="1255" cy="288"/>
          </a:xfrm>
        </p:grpSpPr>
        <p:sp>
          <p:nvSpPr>
            <p:cNvPr id="3124" name="Rectangle 53"/>
            <p:cNvSpPr>
              <a:spLocks noChangeArrowheads="1"/>
            </p:cNvSpPr>
            <p:nvPr/>
          </p:nvSpPr>
          <p:spPr bwMode="auto">
            <a:xfrm>
              <a:off x="231" y="3302"/>
              <a:ext cx="1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200" b="1"/>
                <a:t>(iii) </a:t>
              </a:r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(F L) </a:t>
              </a:r>
              <a:r>
                <a:rPr lang="en-US" sz="2200" b="1">
                  <a:latin typeface="Symbol" pitchFamily="18" charset="2"/>
                </a:rPr>
                <a:t>=</a:t>
              </a:r>
            </a:p>
          </p:txBody>
        </p:sp>
        <p:sp>
          <p:nvSpPr>
            <p:cNvPr id="3125" name="Line 54"/>
            <p:cNvSpPr>
              <a:spLocks noChangeShapeType="1"/>
            </p:cNvSpPr>
            <p:nvPr/>
          </p:nvSpPr>
          <p:spPr bwMode="auto">
            <a:xfrm>
              <a:off x="897" y="334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582711" name="Rectangle 55"/>
          <p:cNvSpPr>
            <a:spLocks noChangeArrowheads="1"/>
          </p:cNvSpPr>
          <p:nvPr/>
        </p:nvSpPr>
        <p:spPr bwMode="auto">
          <a:xfrm>
            <a:off x="3602038" y="5008563"/>
            <a:ext cx="4959350" cy="7715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>
                <a:solidFill>
                  <a:srgbClr val="0000FF"/>
                </a:solidFill>
              </a:rPr>
              <a:t>The probability of selecting a female given the car is low rated.</a:t>
            </a:r>
          </a:p>
        </p:txBody>
      </p:sp>
      <p:graphicFrame>
        <p:nvGraphicFramePr>
          <p:cNvPr id="582712" name="Object 56"/>
          <p:cNvGraphicFramePr>
            <a:graphicFrameLocks noChangeAspect="1"/>
          </p:cNvGraphicFramePr>
          <p:nvPr/>
        </p:nvGraphicFramePr>
        <p:xfrm>
          <a:off x="2236788" y="4867275"/>
          <a:ext cx="5873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54" name="Equation" r:id="rId17" imgW="253890" imgH="368140" progId="Equation.3">
                  <p:embed/>
                </p:oleObj>
              </mc:Choice>
              <mc:Fallback>
                <p:oleObj name="Equation" r:id="rId17" imgW="253890" imgH="368140" progId="Equation.3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4867275"/>
                        <a:ext cx="58737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713" name="Rectangle 57"/>
          <p:cNvSpPr>
            <a:spLocks noChangeArrowheads="1"/>
          </p:cNvSpPr>
          <p:nvPr/>
        </p:nvSpPr>
        <p:spPr bwMode="auto">
          <a:xfrm>
            <a:off x="3576638" y="4906963"/>
            <a:ext cx="5035550" cy="14414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>
                <a:solidFill>
                  <a:srgbClr val="0000FF"/>
                </a:solidFill>
              </a:rPr>
              <a:t>We must be careful with the denominators in (ii) and (iii).  Here we are given the car is low rated. We want the total of that column.</a:t>
            </a:r>
          </a:p>
        </p:txBody>
      </p:sp>
      <p:sp>
        <p:nvSpPr>
          <p:cNvPr id="582714" name="Rectangle 58"/>
          <p:cNvSpPr>
            <a:spLocks noChangeArrowheads="1"/>
          </p:cNvSpPr>
          <p:nvPr/>
        </p:nvSpPr>
        <p:spPr bwMode="auto">
          <a:xfrm>
            <a:off x="3327400" y="1522413"/>
            <a:ext cx="1295400" cy="455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</a:rPr>
              <a:t>23</a:t>
            </a:r>
          </a:p>
        </p:txBody>
      </p:sp>
      <p:sp>
        <p:nvSpPr>
          <p:cNvPr id="3118" name="Line 41"/>
          <p:cNvSpPr>
            <a:spLocks noChangeShapeType="1"/>
          </p:cNvSpPr>
          <p:nvPr/>
        </p:nvSpPr>
        <p:spPr bwMode="auto">
          <a:xfrm>
            <a:off x="2032000" y="1522413"/>
            <a:ext cx="640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3119" name="Line 50"/>
          <p:cNvSpPr>
            <a:spLocks noChangeShapeType="1"/>
          </p:cNvSpPr>
          <p:nvPr/>
        </p:nvSpPr>
        <p:spPr bwMode="auto">
          <a:xfrm>
            <a:off x="2032000" y="1978025"/>
            <a:ext cx="640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graphicFrame>
        <p:nvGraphicFramePr>
          <p:cNvPr id="582715" name="Object 59"/>
          <p:cNvGraphicFramePr>
            <a:graphicFrameLocks noChangeAspect="1"/>
          </p:cNvGraphicFramePr>
          <p:nvPr/>
        </p:nvGraphicFramePr>
        <p:xfrm>
          <a:off x="2339975" y="5319713"/>
          <a:ext cx="4143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55" name="Equation" r:id="rId19" imgW="190335" imgH="164957" progId="Equation.3">
                  <p:embed/>
                </p:oleObj>
              </mc:Choice>
              <mc:Fallback>
                <p:oleObj name="Equation" r:id="rId19" imgW="190335" imgH="164957" progId="Equation.3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319713"/>
                        <a:ext cx="414338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716" name="Rectangle 60"/>
          <p:cNvSpPr>
            <a:spLocks noChangeArrowheads="1"/>
          </p:cNvSpPr>
          <p:nvPr/>
        </p:nvSpPr>
        <p:spPr bwMode="auto">
          <a:xfrm>
            <a:off x="3327400" y="1066800"/>
            <a:ext cx="1295400" cy="455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3121" name="Line 27"/>
          <p:cNvSpPr>
            <a:spLocks noChangeShapeType="1"/>
          </p:cNvSpPr>
          <p:nvPr/>
        </p:nvSpPr>
        <p:spPr bwMode="auto">
          <a:xfrm>
            <a:off x="2032000" y="1066800"/>
            <a:ext cx="640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3122" name="Line 42"/>
          <p:cNvSpPr>
            <a:spLocks noChangeShapeType="1"/>
          </p:cNvSpPr>
          <p:nvPr/>
        </p:nvSpPr>
        <p:spPr bwMode="auto">
          <a:xfrm>
            <a:off x="3327400" y="609600"/>
            <a:ext cx="0" cy="182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3123" name="Line 43"/>
          <p:cNvSpPr>
            <a:spLocks noChangeShapeType="1"/>
          </p:cNvSpPr>
          <p:nvPr/>
        </p:nvSpPr>
        <p:spPr bwMode="auto">
          <a:xfrm>
            <a:off x="4622800" y="609600"/>
            <a:ext cx="0" cy="182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66" grpId="0" animBg="1"/>
      <p:bldP spid="582711" grpId="0" animBg="1"/>
      <p:bldP spid="582713" grpId="0" animBg="1"/>
      <p:bldP spid="582714" grpId="0" animBg="1"/>
      <p:bldP spid="5827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2"/>
          <p:cNvSpPr>
            <a:spLocks noChangeArrowheads="1"/>
          </p:cNvSpPr>
          <p:nvPr/>
        </p:nvSpPr>
        <p:spPr bwMode="auto">
          <a:xfrm>
            <a:off x="373063" y="3182938"/>
            <a:ext cx="1560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/>
              <a:t>(i) </a:t>
            </a:r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(L)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sp>
        <p:nvSpPr>
          <p:cNvPr id="4112" name="Rectangle 3"/>
          <p:cNvSpPr>
            <a:spLocks noChangeArrowheads="1"/>
          </p:cNvSpPr>
          <p:nvPr/>
        </p:nvSpPr>
        <p:spPr bwMode="auto">
          <a:xfrm>
            <a:off x="414338" y="677863"/>
            <a:ext cx="1447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/>
              <a:t>Solution: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2913" y="2549525"/>
            <a:ext cx="7097712" cy="457200"/>
            <a:chOff x="359" y="2870"/>
            <a:chExt cx="4471" cy="288"/>
          </a:xfrm>
        </p:grpSpPr>
        <p:sp>
          <p:nvSpPr>
            <p:cNvPr id="4166" name="Rectangle 5"/>
            <p:cNvSpPr>
              <a:spLocks noChangeArrowheads="1"/>
            </p:cNvSpPr>
            <p:nvPr/>
          </p:nvSpPr>
          <p:spPr bwMode="auto">
            <a:xfrm>
              <a:off x="359" y="2870"/>
              <a:ext cx="44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200" b="1"/>
                <a:t>Find (i) </a:t>
              </a:r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(L)     (ii) </a:t>
              </a:r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(F and L)</a:t>
              </a:r>
              <a:r>
                <a:rPr lang="en-US" b="1"/>
                <a:t>	</a:t>
              </a:r>
              <a:r>
                <a:rPr lang="en-US" sz="2200" b="1"/>
                <a:t>(iii) </a:t>
              </a:r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(F</a:t>
              </a:r>
              <a:r>
                <a:rPr lang="en-US" b="1"/>
                <a:t> </a:t>
              </a:r>
              <a:r>
                <a:rPr lang="en-US" sz="2200" b="1"/>
                <a:t>L)</a:t>
              </a:r>
            </a:p>
          </p:txBody>
        </p:sp>
        <p:sp>
          <p:nvSpPr>
            <p:cNvPr id="4167" name="Line 6"/>
            <p:cNvSpPr>
              <a:spLocks noChangeShapeType="1"/>
            </p:cNvSpPr>
            <p:nvPr/>
          </p:nvSpPr>
          <p:spPr bwMode="auto">
            <a:xfrm>
              <a:off x="3316" y="292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4114" name="Rectangle 7"/>
          <p:cNvSpPr>
            <a:spLocks noChangeArrowheads="1"/>
          </p:cNvSpPr>
          <p:nvPr/>
        </p:nvSpPr>
        <p:spPr bwMode="auto">
          <a:xfrm>
            <a:off x="7213600" y="1978025"/>
            <a:ext cx="1219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100</a:t>
            </a:r>
          </a:p>
        </p:txBody>
      </p:sp>
      <p:sp>
        <p:nvSpPr>
          <p:cNvPr id="4115" name="Rectangle 8"/>
          <p:cNvSpPr>
            <a:spLocks noChangeArrowheads="1"/>
          </p:cNvSpPr>
          <p:nvPr/>
        </p:nvSpPr>
        <p:spPr bwMode="auto">
          <a:xfrm>
            <a:off x="5994400" y="1978025"/>
            <a:ext cx="1219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116" name="Rectangle 9"/>
          <p:cNvSpPr>
            <a:spLocks noChangeArrowheads="1"/>
          </p:cNvSpPr>
          <p:nvPr/>
        </p:nvSpPr>
        <p:spPr bwMode="auto">
          <a:xfrm>
            <a:off x="4622800" y="1978025"/>
            <a:ext cx="13716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117" name="Rectangle 11"/>
          <p:cNvSpPr>
            <a:spLocks noChangeArrowheads="1"/>
          </p:cNvSpPr>
          <p:nvPr/>
        </p:nvSpPr>
        <p:spPr bwMode="auto">
          <a:xfrm>
            <a:off x="2032000" y="1978025"/>
            <a:ext cx="1295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118" name="Rectangle 12"/>
          <p:cNvSpPr>
            <a:spLocks noChangeArrowheads="1"/>
          </p:cNvSpPr>
          <p:nvPr/>
        </p:nvSpPr>
        <p:spPr bwMode="auto">
          <a:xfrm>
            <a:off x="7213600" y="1522413"/>
            <a:ext cx="12192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119" name="Rectangle 13"/>
          <p:cNvSpPr>
            <a:spLocks noChangeArrowheads="1"/>
          </p:cNvSpPr>
          <p:nvPr/>
        </p:nvSpPr>
        <p:spPr bwMode="auto">
          <a:xfrm>
            <a:off x="5994400" y="1522413"/>
            <a:ext cx="12192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4</a:t>
            </a:r>
          </a:p>
        </p:txBody>
      </p:sp>
      <p:sp>
        <p:nvSpPr>
          <p:cNvPr id="4120" name="Rectangle 14"/>
          <p:cNvSpPr>
            <a:spLocks noChangeArrowheads="1"/>
          </p:cNvSpPr>
          <p:nvPr/>
        </p:nvSpPr>
        <p:spPr bwMode="auto">
          <a:xfrm>
            <a:off x="4622800" y="1522413"/>
            <a:ext cx="13716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21</a:t>
            </a:r>
          </a:p>
        </p:txBody>
      </p:sp>
      <p:sp>
        <p:nvSpPr>
          <p:cNvPr id="4121" name="Rectangle 15"/>
          <p:cNvSpPr>
            <a:spLocks noChangeArrowheads="1"/>
          </p:cNvSpPr>
          <p:nvPr/>
        </p:nvSpPr>
        <p:spPr bwMode="auto">
          <a:xfrm>
            <a:off x="3327400" y="1522413"/>
            <a:ext cx="1295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23</a:t>
            </a:r>
          </a:p>
        </p:txBody>
      </p:sp>
      <p:sp>
        <p:nvSpPr>
          <p:cNvPr id="4122" name="Rectangle 16"/>
          <p:cNvSpPr>
            <a:spLocks noChangeArrowheads="1"/>
          </p:cNvSpPr>
          <p:nvPr/>
        </p:nvSpPr>
        <p:spPr bwMode="auto">
          <a:xfrm>
            <a:off x="2032000" y="1522413"/>
            <a:ext cx="1295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Female</a:t>
            </a:r>
          </a:p>
        </p:txBody>
      </p:sp>
      <p:sp>
        <p:nvSpPr>
          <p:cNvPr id="4123" name="Rectangle 17"/>
          <p:cNvSpPr>
            <a:spLocks noChangeArrowheads="1"/>
          </p:cNvSpPr>
          <p:nvPr/>
        </p:nvSpPr>
        <p:spPr bwMode="auto">
          <a:xfrm>
            <a:off x="7213600" y="1066800"/>
            <a:ext cx="1219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124" name="Rectangle 18"/>
          <p:cNvSpPr>
            <a:spLocks noChangeArrowheads="1"/>
          </p:cNvSpPr>
          <p:nvPr/>
        </p:nvSpPr>
        <p:spPr bwMode="auto">
          <a:xfrm>
            <a:off x="5994400" y="1066800"/>
            <a:ext cx="1219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7</a:t>
            </a:r>
          </a:p>
        </p:txBody>
      </p:sp>
      <p:sp>
        <p:nvSpPr>
          <p:cNvPr id="4125" name="Rectangle 19"/>
          <p:cNvSpPr>
            <a:spLocks noChangeArrowheads="1"/>
          </p:cNvSpPr>
          <p:nvPr/>
        </p:nvSpPr>
        <p:spPr bwMode="auto">
          <a:xfrm>
            <a:off x="4622800" y="1066800"/>
            <a:ext cx="13716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33</a:t>
            </a:r>
          </a:p>
        </p:txBody>
      </p:sp>
      <p:sp>
        <p:nvSpPr>
          <p:cNvPr id="4126" name="Rectangle 20"/>
          <p:cNvSpPr>
            <a:spLocks noChangeArrowheads="1"/>
          </p:cNvSpPr>
          <p:nvPr/>
        </p:nvSpPr>
        <p:spPr bwMode="auto">
          <a:xfrm>
            <a:off x="3327400" y="1066800"/>
            <a:ext cx="1295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12</a:t>
            </a:r>
          </a:p>
        </p:txBody>
      </p:sp>
      <p:sp>
        <p:nvSpPr>
          <p:cNvPr id="4127" name="Rectangle 21"/>
          <p:cNvSpPr>
            <a:spLocks noChangeArrowheads="1"/>
          </p:cNvSpPr>
          <p:nvPr/>
        </p:nvSpPr>
        <p:spPr bwMode="auto">
          <a:xfrm>
            <a:off x="2032000" y="1066800"/>
            <a:ext cx="1295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Male</a:t>
            </a:r>
          </a:p>
        </p:txBody>
      </p:sp>
      <p:sp>
        <p:nvSpPr>
          <p:cNvPr id="4128" name="Rectangle 22"/>
          <p:cNvSpPr>
            <a:spLocks noChangeArrowheads="1"/>
          </p:cNvSpPr>
          <p:nvPr/>
        </p:nvSpPr>
        <p:spPr bwMode="auto">
          <a:xfrm>
            <a:off x="5994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High</a:t>
            </a:r>
          </a:p>
        </p:txBody>
      </p:sp>
      <p:sp>
        <p:nvSpPr>
          <p:cNvPr id="4129" name="Rectangle 23"/>
          <p:cNvSpPr>
            <a:spLocks noChangeArrowheads="1"/>
          </p:cNvSpPr>
          <p:nvPr/>
        </p:nvSpPr>
        <p:spPr bwMode="auto">
          <a:xfrm>
            <a:off x="4622800" y="609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Medium</a:t>
            </a:r>
          </a:p>
        </p:txBody>
      </p:sp>
      <p:sp>
        <p:nvSpPr>
          <p:cNvPr id="4130" name="Rectangle 24"/>
          <p:cNvSpPr>
            <a:spLocks noChangeArrowheads="1"/>
          </p:cNvSpPr>
          <p:nvPr/>
        </p:nvSpPr>
        <p:spPr bwMode="auto">
          <a:xfrm>
            <a:off x="3327400" y="609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Low</a:t>
            </a:r>
          </a:p>
        </p:txBody>
      </p:sp>
      <p:sp>
        <p:nvSpPr>
          <p:cNvPr id="4131" name="Rectangle 25"/>
          <p:cNvSpPr>
            <a:spLocks noChangeArrowheads="1"/>
          </p:cNvSpPr>
          <p:nvPr/>
        </p:nvSpPr>
        <p:spPr bwMode="auto">
          <a:xfrm>
            <a:off x="2032000" y="609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132" name="Line 26"/>
          <p:cNvSpPr>
            <a:spLocks noChangeShapeType="1"/>
          </p:cNvSpPr>
          <p:nvPr/>
        </p:nvSpPr>
        <p:spPr bwMode="auto">
          <a:xfrm>
            <a:off x="2032000" y="609600"/>
            <a:ext cx="6400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133" name="Line 27"/>
          <p:cNvSpPr>
            <a:spLocks noChangeShapeType="1"/>
          </p:cNvSpPr>
          <p:nvPr/>
        </p:nvSpPr>
        <p:spPr bwMode="auto">
          <a:xfrm>
            <a:off x="2032000" y="609600"/>
            <a:ext cx="0" cy="18240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134" name="Line 28"/>
          <p:cNvSpPr>
            <a:spLocks noChangeShapeType="1"/>
          </p:cNvSpPr>
          <p:nvPr/>
        </p:nvSpPr>
        <p:spPr bwMode="auto">
          <a:xfrm>
            <a:off x="5994400" y="609600"/>
            <a:ext cx="0" cy="182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828800" y="3149600"/>
            <a:ext cx="398463" cy="581025"/>
            <a:chOff x="1152" y="1920"/>
            <a:chExt cx="251" cy="366"/>
          </a:xfrm>
        </p:grpSpPr>
        <p:sp>
          <p:nvSpPr>
            <p:cNvPr id="4164" name="Line 30"/>
            <p:cNvSpPr>
              <a:spLocks noChangeShapeType="1"/>
            </p:cNvSpPr>
            <p:nvPr/>
          </p:nvSpPr>
          <p:spPr bwMode="auto">
            <a:xfrm flipV="1">
              <a:off x="1152" y="1920"/>
              <a:ext cx="247" cy="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165" name="Line 31"/>
            <p:cNvSpPr>
              <a:spLocks noChangeShapeType="1"/>
            </p:cNvSpPr>
            <p:nvPr/>
          </p:nvSpPr>
          <p:spPr bwMode="auto">
            <a:xfrm flipV="1">
              <a:off x="1156" y="2204"/>
              <a:ext cx="247" cy="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graphicFrame>
        <p:nvGraphicFramePr>
          <p:cNvPr id="4098" name="Object 33"/>
          <p:cNvGraphicFramePr>
            <a:graphicFrameLocks noChangeAspect="1"/>
          </p:cNvGraphicFramePr>
          <p:nvPr/>
        </p:nvGraphicFramePr>
        <p:xfrm>
          <a:off x="2522538" y="3006725"/>
          <a:ext cx="7048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7" name="Equation" r:id="rId3" imgW="304668" imgH="342751" progId="Equation.3">
                  <p:embed/>
                </p:oleObj>
              </mc:Choice>
              <mc:Fallback>
                <p:oleObj name="Equation" r:id="rId3" imgW="304668" imgH="342751" progId="Equation.3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3006725"/>
                        <a:ext cx="70485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4"/>
          <p:cNvGraphicFramePr>
            <a:graphicFrameLocks noChangeAspect="1"/>
          </p:cNvGraphicFramePr>
          <p:nvPr/>
        </p:nvGraphicFramePr>
        <p:xfrm>
          <a:off x="2286000" y="3011488"/>
          <a:ext cx="21431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8" name="Equation" r:id="rId5" imgW="114201" imgH="139579" progId="Equation.3">
                  <p:embed/>
                </p:oleObj>
              </mc:Choice>
              <mc:Fallback>
                <p:oleObj name="Equation" r:id="rId5" imgW="114201" imgH="139579" progId="Equation.3">
                  <p:embed/>
                  <p:pic>
                    <p:nvPicPr>
                      <p:cNvPr id="0" name="Picture 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11488"/>
                        <a:ext cx="214313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35"/>
          <p:cNvGraphicFramePr>
            <a:graphicFrameLocks noChangeAspect="1"/>
          </p:cNvGraphicFramePr>
          <p:nvPr/>
        </p:nvGraphicFramePr>
        <p:xfrm>
          <a:off x="1789113" y="3048000"/>
          <a:ext cx="5238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9" name="Equation" r:id="rId7" imgW="253890" imgH="393529" progId="Equation.3">
                  <p:embed/>
                </p:oleObj>
              </mc:Choice>
              <mc:Fallback>
                <p:oleObj name="Equation" r:id="rId7" imgW="253890" imgH="393529" progId="Equation.3">
                  <p:embed/>
                  <p:pic>
                    <p:nvPicPr>
                      <p:cNvPr id="0" name="Picture 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3048000"/>
                        <a:ext cx="523875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36"/>
          <p:cNvGraphicFramePr>
            <a:graphicFrameLocks noChangeAspect="1"/>
          </p:cNvGraphicFramePr>
          <p:nvPr/>
        </p:nvGraphicFramePr>
        <p:xfrm>
          <a:off x="1812925" y="3525838"/>
          <a:ext cx="5127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90" name="Equation" r:id="rId9" imgW="253780" imgH="164957" progId="Equation.3">
                  <p:embed/>
                </p:oleObj>
              </mc:Choice>
              <mc:Fallback>
                <p:oleObj name="Equation" r:id="rId9" imgW="253780" imgH="164957" progId="Equation.3">
                  <p:embed/>
                  <p:pic>
                    <p:nvPicPr>
                      <p:cNvPr id="0" name="Picture 3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3525838"/>
                        <a:ext cx="512763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6" name="Rectangle 37"/>
          <p:cNvSpPr>
            <a:spLocks noChangeArrowheads="1"/>
          </p:cNvSpPr>
          <p:nvPr/>
        </p:nvSpPr>
        <p:spPr bwMode="auto">
          <a:xfrm>
            <a:off x="369888" y="4146550"/>
            <a:ext cx="255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/>
              <a:t>(ii) </a:t>
            </a:r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(F and L)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graphicFrame>
        <p:nvGraphicFramePr>
          <p:cNvPr id="4102" name="Object 38"/>
          <p:cNvGraphicFramePr>
            <a:graphicFrameLocks noChangeAspect="1"/>
          </p:cNvGraphicFramePr>
          <p:nvPr/>
        </p:nvGraphicFramePr>
        <p:xfrm>
          <a:off x="2703513" y="3943350"/>
          <a:ext cx="5873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91" name="Equation" r:id="rId11" imgW="253890" imgH="368140" progId="Equation.3">
                  <p:embed/>
                </p:oleObj>
              </mc:Choice>
              <mc:Fallback>
                <p:oleObj name="Equation" r:id="rId11" imgW="253890" imgH="368140" progId="Equation.3">
                  <p:embed/>
                  <p:pic>
                    <p:nvPicPr>
                      <p:cNvPr id="0" name="Picture 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3943350"/>
                        <a:ext cx="58737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" name="Rectangle 39"/>
          <p:cNvSpPr>
            <a:spLocks noChangeArrowheads="1"/>
          </p:cNvSpPr>
          <p:nvPr/>
        </p:nvSpPr>
        <p:spPr bwMode="auto">
          <a:xfrm>
            <a:off x="72136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Total</a:t>
            </a:r>
          </a:p>
        </p:txBody>
      </p:sp>
      <p:sp>
        <p:nvSpPr>
          <p:cNvPr id="4138" name="Line 40"/>
          <p:cNvSpPr>
            <a:spLocks noChangeShapeType="1"/>
          </p:cNvSpPr>
          <p:nvPr/>
        </p:nvSpPr>
        <p:spPr bwMode="auto">
          <a:xfrm>
            <a:off x="2032000" y="2433638"/>
            <a:ext cx="6400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139" name="Line 41"/>
          <p:cNvSpPr>
            <a:spLocks noChangeShapeType="1"/>
          </p:cNvSpPr>
          <p:nvPr/>
        </p:nvSpPr>
        <p:spPr bwMode="auto">
          <a:xfrm>
            <a:off x="7213600" y="609600"/>
            <a:ext cx="0" cy="182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140" name="Line 42"/>
          <p:cNvSpPr>
            <a:spLocks noChangeShapeType="1"/>
          </p:cNvSpPr>
          <p:nvPr/>
        </p:nvSpPr>
        <p:spPr bwMode="auto">
          <a:xfrm>
            <a:off x="8432800" y="609600"/>
            <a:ext cx="0" cy="18240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graphicFrame>
        <p:nvGraphicFramePr>
          <p:cNvPr id="4103" name="Object 43"/>
          <p:cNvGraphicFramePr>
            <a:graphicFrameLocks noChangeAspect="1"/>
          </p:cNvGraphicFramePr>
          <p:nvPr/>
        </p:nvGraphicFramePr>
        <p:xfrm>
          <a:off x="2752725" y="4419600"/>
          <a:ext cx="5286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92" name="Equation" r:id="rId13" imgW="228501" imgH="152334" progId="Equation.3">
                  <p:embed/>
                </p:oleObj>
              </mc:Choice>
              <mc:Fallback>
                <p:oleObj name="Equation" r:id="rId13" imgW="228501" imgH="152334" progId="Equation.3">
                  <p:embed/>
                  <p:pic>
                    <p:nvPicPr>
                      <p:cNvPr id="0" name="Picture 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4419600"/>
                        <a:ext cx="528638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66713" y="5038725"/>
            <a:ext cx="1992312" cy="457200"/>
            <a:chOff x="231" y="3302"/>
            <a:chExt cx="1255" cy="288"/>
          </a:xfrm>
        </p:grpSpPr>
        <p:sp>
          <p:nvSpPr>
            <p:cNvPr id="4162" name="Rectangle 45"/>
            <p:cNvSpPr>
              <a:spLocks noChangeArrowheads="1"/>
            </p:cNvSpPr>
            <p:nvPr/>
          </p:nvSpPr>
          <p:spPr bwMode="auto">
            <a:xfrm>
              <a:off x="231" y="3302"/>
              <a:ext cx="1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200" b="1"/>
                <a:t>(iii) </a:t>
              </a:r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(F L) </a:t>
              </a:r>
              <a:r>
                <a:rPr lang="en-US" sz="2200" b="1">
                  <a:latin typeface="Symbol" pitchFamily="18" charset="2"/>
                </a:rPr>
                <a:t>=</a:t>
              </a:r>
            </a:p>
          </p:txBody>
        </p:sp>
        <p:sp>
          <p:nvSpPr>
            <p:cNvPr id="4163" name="Line 46"/>
            <p:cNvSpPr>
              <a:spLocks noChangeShapeType="1"/>
            </p:cNvSpPr>
            <p:nvPr/>
          </p:nvSpPr>
          <p:spPr bwMode="auto">
            <a:xfrm>
              <a:off x="897" y="334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graphicFrame>
        <p:nvGraphicFramePr>
          <p:cNvPr id="4104" name="Object 48"/>
          <p:cNvGraphicFramePr>
            <a:graphicFrameLocks noChangeAspect="1"/>
          </p:cNvGraphicFramePr>
          <p:nvPr/>
        </p:nvGraphicFramePr>
        <p:xfrm>
          <a:off x="2236788" y="4867275"/>
          <a:ext cx="5873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93" name="Equation" r:id="rId15" imgW="253890" imgH="368140" progId="Equation.3">
                  <p:embed/>
                </p:oleObj>
              </mc:Choice>
              <mc:Fallback>
                <p:oleObj name="Equation" r:id="rId15" imgW="253890" imgH="368140" progId="Equation.3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4867275"/>
                        <a:ext cx="58737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2" name="Line 51"/>
          <p:cNvSpPr>
            <a:spLocks noChangeShapeType="1"/>
          </p:cNvSpPr>
          <p:nvPr/>
        </p:nvSpPr>
        <p:spPr bwMode="auto">
          <a:xfrm>
            <a:off x="2032000" y="1522413"/>
            <a:ext cx="640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143" name="Line 52"/>
          <p:cNvSpPr>
            <a:spLocks noChangeShapeType="1"/>
          </p:cNvSpPr>
          <p:nvPr/>
        </p:nvSpPr>
        <p:spPr bwMode="auto">
          <a:xfrm>
            <a:off x="2032000" y="1978025"/>
            <a:ext cx="640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144" name="Line 55"/>
          <p:cNvSpPr>
            <a:spLocks noChangeShapeType="1"/>
          </p:cNvSpPr>
          <p:nvPr/>
        </p:nvSpPr>
        <p:spPr bwMode="auto">
          <a:xfrm>
            <a:off x="2032000" y="1066800"/>
            <a:ext cx="640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145" name="Line 56"/>
          <p:cNvSpPr>
            <a:spLocks noChangeShapeType="1"/>
          </p:cNvSpPr>
          <p:nvPr/>
        </p:nvSpPr>
        <p:spPr bwMode="auto">
          <a:xfrm>
            <a:off x="3327400" y="609600"/>
            <a:ext cx="0" cy="182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146" name="Line 57"/>
          <p:cNvSpPr>
            <a:spLocks noChangeShapeType="1"/>
          </p:cNvSpPr>
          <p:nvPr/>
        </p:nvSpPr>
        <p:spPr bwMode="auto">
          <a:xfrm>
            <a:off x="4622800" y="609600"/>
            <a:ext cx="0" cy="182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4343400" y="3421063"/>
            <a:ext cx="4441825" cy="2722562"/>
            <a:chOff x="2592" y="2011"/>
            <a:chExt cx="2798" cy="1715"/>
          </a:xfrm>
        </p:grpSpPr>
        <p:sp>
          <p:nvSpPr>
            <p:cNvPr id="4160" name="Rectangle 59"/>
            <p:cNvSpPr>
              <a:spLocks noChangeArrowheads="1"/>
            </p:cNvSpPr>
            <p:nvPr/>
          </p:nvSpPr>
          <p:spPr bwMode="auto">
            <a:xfrm>
              <a:off x="2592" y="2011"/>
              <a:ext cx="2798" cy="17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61" name="Text Box 60"/>
            <p:cNvSpPr txBox="1">
              <a:spLocks noChangeArrowheads="1"/>
            </p:cNvSpPr>
            <p:nvPr/>
          </p:nvSpPr>
          <p:spPr bwMode="auto">
            <a:xfrm>
              <a:off x="3296" y="2110"/>
              <a:ext cx="124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>
                  <a:solidFill>
                    <a:srgbClr val="0000FF"/>
                  </a:solidFill>
                </a:rPr>
                <a:t>Notice that</a:t>
              </a: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4427538" y="3989388"/>
            <a:ext cx="3214687" cy="774700"/>
            <a:chOff x="2645" y="2369"/>
            <a:chExt cx="2025" cy="488"/>
          </a:xfrm>
        </p:grpSpPr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>
              <a:off x="2645" y="2471"/>
              <a:ext cx="14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 i="1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sz="2200" b="1">
                  <a:solidFill>
                    <a:srgbClr val="0000FF"/>
                  </a:solidFill>
                </a:rPr>
                <a:t>(L) </a:t>
              </a:r>
              <a:r>
                <a:rPr lang="en-US" sz="2200" b="1">
                  <a:solidFill>
                    <a:srgbClr val="0000FF"/>
                  </a:solidFill>
                  <a:sym typeface="Symbol" pitchFamily="18" charset="2"/>
                </a:rPr>
                <a:t> </a:t>
              </a:r>
              <a:r>
                <a:rPr lang="en-US" sz="2400" b="1" i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P</a:t>
              </a:r>
              <a:r>
                <a:rPr lang="en-US" sz="2200" b="1">
                  <a:solidFill>
                    <a:srgbClr val="0000FF"/>
                  </a:solidFill>
                  <a:sym typeface="Symbol" pitchFamily="18" charset="2"/>
                </a:rPr>
                <a:t>(F L)</a:t>
              </a:r>
              <a:endParaRPr lang="en-US" sz="24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4110" name="Object 63"/>
            <p:cNvGraphicFramePr>
              <a:graphicFrameLocks noChangeAspect="1"/>
            </p:cNvGraphicFramePr>
            <p:nvPr/>
          </p:nvGraphicFramePr>
          <p:xfrm>
            <a:off x="3910" y="2369"/>
            <a:ext cx="760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794" name="Equation" r:id="rId17" imgW="19078560" imgH="11763720" progId="Equation.3">
                    <p:embed/>
                  </p:oleObj>
                </mc:Choice>
                <mc:Fallback>
                  <p:oleObj name="Equation" r:id="rId17" imgW="19078560" imgH="11763720" progId="Equation.3">
                    <p:embed/>
                    <p:pic>
                      <p:nvPicPr>
                        <p:cNvPr id="0" name="Picture 3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0" y="2369"/>
                          <a:ext cx="760" cy="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59" name="Line 64"/>
            <p:cNvSpPr>
              <a:spLocks noChangeShapeType="1"/>
            </p:cNvSpPr>
            <p:nvPr/>
          </p:nvSpPr>
          <p:spPr bwMode="auto">
            <a:xfrm>
              <a:off x="3504" y="2505"/>
              <a:ext cx="0" cy="22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graphicFrame>
        <p:nvGraphicFramePr>
          <p:cNvPr id="583746" name="Object 66"/>
          <p:cNvGraphicFramePr>
            <a:graphicFrameLocks noChangeAspect="1"/>
          </p:cNvGraphicFramePr>
          <p:nvPr/>
        </p:nvGraphicFramePr>
        <p:xfrm>
          <a:off x="7837488" y="3997325"/>
          <a:ext cx="76993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95" name="Equation" r:id="rId19" imgW="12173400" imgH="11763720" progId="Equation.3">
                  <p:embed/>
                </p:oleObj>
              </mc:Choice>
              <mc:Fallback>
                <p:oleObj name="Equation" r:id="rId19" imgW="12173400" imgH="11763720" progId="Equation.3">
                  <p:embed/>
                  <p:pic>
                    <p:nvPicPr>
                      <p:cNvPr id="0" name="Picture 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488" y="3997325"/>
                        <a:ext cx="769937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4470400" y="5502275"/>
            <a:ext cx="4454525" cy="457200"/>
            <a:chOff x="2672" y="3322"/>
            <a:chExt cx="2806" cy="288"/>
          </a:xfrm>
        </p:grpSpPr>
        <p:sp>
          <p:nvSpPr>
            <p:cNvPr id="4156" name="Rectangle 68"/>
            <p:cNvSpPr>
              <a:spLocks noChangeArrowheads="1"/>
            </p:cNvSpPr>
            <p:nvPr/>
          </p:nvSpPr>
          <p:spPr bwMode="auto">
            <a:xfrm>
              <a:off x="2672" y="3322"/>
              <a:ext cx="28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200" b="1">
                  <a:solidFill>
                    <a:srgbClr val="0000FF"/>
                  </a:solidFill>
                </a:rPr>
                <a:t>So,</a:t>
              </a:r>
              <a:r>
                <a:rPr lang="en-US" sz="2400" b="1" i="1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i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P</a:t>
              </a:r>
              <a:r>
                <a:rPr lang="en-US" sz="2200" b="1">
                  <a:solidFill>
                    <a:srgbClr val="0000FF"/>
                  </a:solidFill>
                  <a:sym typeface="Symbol" pitchFamily="18" charset="2"/>
                </a:rPr>
                <a:t>(F and L)</a:t>
              </a:r>
              <a:r>
                <a:rPr lang="en-US" sz="2400" b="1" i="1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r>
                <a:rPr lang="en-US" sz="2200" b="1">
                  <a:solidFill>
                    <a:srgbClr val="0000FF"/>
                  </a:solidFill>
                  <a:sym typeface="Symbol" pitchFamily="18" charset="2"/>
                </a:rPr>
                <a:t> P(F L) </a:t>
              </a:r>
              <a:r>
                <a:rPr lang="en-US" sz="2400" b="1">
                  <a:solidFill>
                    <a:srgbClr val="0000FF"/>
                  </a:solidFill>
                  <a:sym typeface="Symbol" pitchFamily="18" charset="2"/>
                </a:rPr>
                <a:t> </a:t>
              </a:r>
              <a:r>
                <a:rPr lang="en-US" sz="2400" b="1" i="1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sz="2200" b="1">
                  <a:solidFill>
                    <a:srgbClr val="0000FF"/>
                  </a:solidFill>
                </a:rPr>
                <a:t>(L)</a:t>
              </a:r>
              <a:r>
                <a:rPr lang="en-US" b="1">
                  <a:solidFill>
                    <a:srgbClr val="0000FF"/>
                  </a:solidFill>
                </a:rPr>
                <a:t> </a:t>
              </a:r>
            </a:p>
          </p:txBody>
        </p:sp>
        <p:sp>
          <p:nvSpPr>
            <p:cNvPr id="4157" name="Line 69"/>
            <p:cNvSpPr>
              <a:spLocks noChangeShapeType="1"/>
            </p:cNvSpPr>
            <p:nvPr/>
          </p:nvSpPr>
          <p:spPr bwMode="auto">
            <a:xfrm>
              <a:off x="4244" y="3367"/>
              <a:ext cx="0" cy="21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6727825" y="4129088"/>
            <a:ext cx="877888" cy="515937"/>
            <a:chOff x="4190" y="2585"/>
            <a:chExt cx="553" cy="325"/>
          </a:xfrm>
        </p:grpSpPr>
        <p:sp>
          <p:nvSpPr>
            <p:cNvPr id="4154" name="Line 71"/>
            <p:cNvSpPr>
              <a:spLocks noChangeShapeType="1"/>
            </p:cNvSpPr>
            <p:nvPr/>
          </p:nvSpPr>
          <p:spPr bwMode="auto">
            <a:xfrm flipV="1">
              <a:off x="4190" y="2585"/>
              <a:ext cx="247" cy="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4155" name="Line 72"/>
            <p:cNvSpPr>
              <a:spLocks noChangeShapeType="1"/>
            </p:cNvSpPr>
            <p:nvPr/>
          </p:nvSpPr>
          <p:spPr bwMode="auto">
            <a:xfrm flipV="1">
              <a:off x="4496" y="2828"/>
              <a:ext cx="247" cy="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583754" name="Rectangle 74"/>
          <p:cNvSpPr>
            <a:spLocks noChangeArrowheads="1"/>
          </p:cNvSpPr>
          <p:nvPr/>
        </p:nvSpPr>
        <p:spPr bwMode="auto">
          <a:xfrm>
            <a:off x="6527800" y="4918075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2200" b="1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sz="2200" b="1">
                <a:solidFill>
                  <a:srgbClr val="0000FF"/>
                </a:solidFill>
                <a:sym typeface="Symbol" pitchFamily="18" charset="2"/>
              </a:rPr>
              <a:t>(F and L)</a:t>
            </a:r>
            <a:endParaRPr lang="en-US" sz="2400" b="1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106" name="Object 75"/>
          <p:cNvGraphicFramePr>
            <a:graphicFrameLocks noChangeAspect="1"/>
          </p:cNvGraphicFramePr>
          <p:nvPr/>
        </p:nvGraphicFramePr>
        <p:xfrm>
          <a:off x="2339975" y="5319713"/>
          <a:ext cx="4143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96" name="Equation" r:id="rId21" imgW="190335" imgH="164957" progId="Equation.3">
                  <p:embed/>
                </p:oleObj>
              </mc:Choice>
              <mc:Fallback>
                <p:oleObj name="Equation" r:id="rId21" imgW="190335" imgH="164957" progId="Equation.3">
                  <p:embed/>
                  <p:pic>
                    <p:nvPicPr>
                      <p:cNvPr id="0" name="Picture 3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319713"/>
                        <a:ext cx="414338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6594475" y="3944938"/>
            <a:ext cx="1190625" cy="971550"/>
            <a:chOff x="4154" y="2485"/>
            <a:chExt cx="750" cy="612"/>
          </a:xfrm>
        </p:grpSpPr>
        <p:graphicFrame>
          <p:nvGraphicFramePr>
            <p:cNvPr id="4108" name="Object 73"/>
            <p:cNvGraphicFramePr>
              <a:graphicFrameLocks noChangeAspect="1"/>
            </p:cNvGraphicFramePr>
            <p:nvPr/>
          </p:nvGraphicFramePr>
          <p:xfrm>
            <a:off x="4769" y="2894"/>
            <a:ext cx="135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797" name="Equation" r:id="rId23" imgW="3643200" imgH="5266440" progId="Equation.3">
                    <p:embed/>
                  </p:oleObj>
                </mc:Choice>
                <mc:Fallback>
                  <p:oleObj name="Equation" r:id="rId23" imgW="3643200" imgH="5266440" progId="Equation.3">
                    <p:embed/>
                    <p:pic>
                      <p:nvPicPr>
                        <p:cNvPr id="0" name="Picture 3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" y="2894"/>
                          <a:ext cx="135" cy="2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9" name="Object 77"/>
            <p:cNvGraphicFramePr>
              <a:graphicFrameLocks noChangeAspect="1"/>
            </p:cNvGraphicFramePr>
            <p:nvPr/>
          </p:nvGraphicFramePr>
          <p:xfrm>
            <a:off x="4154" y="2485"/>
            <a:ext cx="99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798" name="Equation" r:id="rId25" imgW="3236760" imgH="4860360" progId="Equation.3">
                    <p:embed/>
                  </p:oleObj>
                </mc:Choice>
                <mc:Fallback>
                  <p:oleObj name="Equation" r:id="rId25" imgW="3236760" imgH="4860360" progId="Equation.3">
                    <p:embed/>
                    <p:pic>
                      <p:nvPicPr>
                        <p:cNvPr id="0" name="Picture 3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4" y="2485"/>
                          <a:ext cx="99" cy="1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07" name="Object 33"/>
          <p:cNvGraphicFramePr>
            <a:graphicFrameLocks noChangeAspect="1"/>
          </p:cNvGraphicFramePr>
          <p:nvPr/>
        </p:nvGraphicFramePr>
        <p:xfrm>
          <a:off x="2252663" y="3694113"/>
          <a:ext cx="3333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99" name="Equation" r:id="rId27" imgW="177569" imgH="152202" progId="Equation.3">
                  <p:embed/>
                </p:oleObj>
              </mc:Choice>
              <mc:Fallback>
                <p:oleObj name="Equation" r:id="rId27" imgW="177569" imgH="152202" progId="Equation.3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3694113"/>
                        <a:ext cx="3333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837" name="Text Box 69"/>
          <p:cNvSpPr txBox="1">
            <a:spLocks noChangeArrowheads="1"/>
          </p:cNvSpPr>
          <p:nvPr/>
        </p:nvSpPr>
        <p:spPr bwMode="auto">
          <a:xfrm>
            <a:off x="498475" y="3389055"/>
            <a:ext cx="82026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buClr>
                <a:schemeClr val="accent2"/>
              </a:buClr>
              <a:buFont typeface="Wingdings" panose="05000000000000000000" pitchFamily="2" charset="2"/>
              <a:buChar char="v"/>
              <a:tabLst>
                <a:tab pos="1023938" algn="l"/>
              </a:tabLs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result can be used to help solve harder conditional probability problems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eaLnBrk="0" hangingPunct="0">
              <a:buClr>
                <a:schemeClr val="accent2"/>
              </a:buClr>
              <a:buFont typeface="Wingdings" panose="05000000000000000000" pitchFamily="2" charset="2"/>
              <a:buChar char="v"/>
              <a:tabLst>
                <a:tab pos="1023938" algn="l"/>
              </a:tabLst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buClr>
                <a:schemeClr val="accent2"/>
              </a:buClr>
              <a:buFont typeface="Wingdings" panose="05000000000000000000" pitchFamily="2" charset="2"/>
              <a:buChar char="v"/>
              <a:tabLst>
                <a:tab pos="1023938" algn="l"/>
              </a:tabLs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However, I haven’t proved the formula, just shown that it works for one particular problem.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buClr>
                <a:schemeClr val="accent2"/>
              </a:buClr>
              <a:buFont typeface="Wingdings" panose="05000000000000000000" pitchFamily="2" charset="2"/>
              <a:buChar char="v"/>
              <a:tabLst>
                <a:tab pos="1023938" algn="l"/>
              </a:tabLst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buClr>
                <a:schemeClr val="accent2"/>
              </a:buClr>
              <a:buFont typeface="Wingdings" panose="05000000000000000000" pitchFamily="2" charset="2"/>
              <a:buChar char="v"/>
              <a:tabLst>
                <a:tab pos="1023938" algn="l"/>
              </a:tabLs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We’ll just illustrate it again on a simple problem using a Venn diagram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4600" y="2184400"/>
            <a:ext cx="3962400" cy="558800"/>
            <a:chOff x="2514600" y="1600200"/>
            <a:chExt cx="3962400" cy="558800"/>
          </a:xfrm>
        </p:grpSpPr>
        <p:sp>
          <p:nvSpPr>
            <p:cNvPr id="51207" name="Rectangle 70"/>
            <p:cNvSpPr>
              <a:spLocks noChangeArrowheads="1"/>
            </p:cNvSpPr>
            <p:nvPr/>
          </p:nvSpPr>
          <p:spPr bwMode="auto">
            <a:xfrm>
              <a:off x="2514600" y="1600200"/>
              <a:ext cx="3962400" cy="558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208" name="Rectangle 78"/>
            <p:cNvSpPr>
              <a:spLocks noChangeArrowheads="1"/>
            </p:cNvSpPr>
            <p:nvPr/>
          </p:nvSpPr>
          <p:spPr bwMode="auto">
            <a:xfrm>
              <a:off x="2565400" y="1666875"/>
              <a:ext cx="38449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 i="1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P</a:t>
              </a:r>
              <a:r>
                <a:rPr lang="en-US" sz="2200" b="1" dirty="0">
                  <a:solidFill>
                    <a:srgbClr val="0000FF"/>
                  </a:solidFill>
                  <a:sym typeface="Symbol" pitchFamily="18" charset="2"/>
                </a:rPr>
                <a:t>(F and L)</a:t>
              </a:r>
              <a:r>
                <a:rPr lang="en-US" sz="2400" b="1" i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r>
                <a:rPr lang="en-US" sz="2200" b="1" dirty="0">
                  <a:solidFill>
                    <a:srgbClr val="0000FF"/>
                  </a:solidFill>
                  <a:sym typeface="Symbol" pitchFamily="18" charset="2"/>
                </a:rPr>
                <a:t> P(F L) </a:t>
              </a:r>
              <a:r>
                <a:rPr lang="en-US" sz="2400" b="1" dirty="0">
                  <a:solidFill>
                    <a:srgbClr val="0000FF"/>
                  </a:solidFill>
                  <a:sym typeface="Symbol" pitchFamily="18" charset="2"/>
                </a:rPr>
                <a:t> </a:t>
              </a:r>
              <a:r>
                <a:rPr lang="en-US" sz="2400" b="1" i="1" dirty="0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sz="2200" b="1" dirty="0">
                  <a:solidFill>
                    <a:srgbClr val="0000FF"/>
                  </a:solidFill>
                </a:rPr>
                <a:t>(L)</a:t>
              </a:r>
              <a:r>
                <a:rPr lang="en-US" b="1" dirty="0">
                  <a:solidFill>
                    <a:srgbClr val="0000FF"/>
                  </a:solidFill>
                </a:rPr>
                <a:t> </a:t>
              </a:r>
            </a:p>
          </p:txBody>
        </p:sp>
        <p:sp>
          <p:nvSpPr>
            <p:cNvPr id="51209" name="Line 79"/>
            <p:cNvSpPr>
              <a:spLocks noChangeShapeType="1"/>
            </p:cNvSpPr>
            <p:nvPr/>
          </p:nvSpPr>
          <p:spPr bwMode="auto">
            <a:xfrm>
              <a:off x="4631872" y="1728559"/>
              <a:ext cx="0" cy="34766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Conditional Probability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8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8 will give red flowers and 12 blue.  The 2nd packet has 25 seeds of which 15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5181600" y="3784600"/>
            <a:ext cx="3352800" cy="1752600"/>
            <a:chOff x="3440" y="1904"/>
            <a:chExt cx="2112" cy="1104"/>
          </a:xfrm>
        </p:grpSpPr>
        <p:sp>
          <p:nvSpPr>
            <p:cNvPr id="52235" name="Rectangle 98"/>
            <p:cNvSpPr>
              <a:spLocks noChangeArrowheads="1"/>
            </p:cNvSpPr>
            <p:nvPr/>
          </p:nvSpPr>
          <p:spPr bwMode="auto">
            <a:xfrm>
              <a:off x="3440" y="1904"/>
              <a:ext cx="2112" cy="11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36" name="Oval 99"/>
            <p:cNvSpPr>
              <a:spLocks noChangeArrowheads="1"/>
            </p:cNvSpPr>
            <p:nvPr/>
          </p:nvSpPr>
          <p:spPr bwMode="auto">
            <a:xfrm>
              <a:off x="4320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37" name="Text Box 100"/>
            <p:cNvSpPr txBox="1">
              <a:spLocks noChangeArrowheads="1"/>
            </p:cNvSpPr>
            <p:nvPr/>
          </p:nvSpPr>
          <p:spPr bwMode="auto">
            <a:xfrm>
              <a:off x="4947" y="2043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R</a:t>
              </a:r>
            </a:p>
          </p:txBody>
        </p:sp>
        <p:sp>
          <p:nvSpPr>
            <p:cNvPr id="52238" name="Oval 101"/>
            <p:cNvSpPr>
              <a:spLocks noChangeArrowheads="1"/>
            </p:cNvSpPr>
            <p:nvPr/>
          </p:nvSpPr>
          <p:spPr bwMode="auto">
            <a:xfrm>
              <a:off x="3744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39" name="Text Box 102"/>
            <p:cNvSpPr txBox="1">
              <a:spLocks noChangeArrowheads="1"/>
            </p:cNvSpPr>
            <p:nvPr/>
          </p:nvSpPr>
          <p:spPr bwMode="auto">
            <a:xfrm>
              <a:off x="3743" y="2095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F</a:t>
              </a:r>
            </a:p>
          </p:txBody>
        </p:sp>
      </p:grpSp>
      <p:grpSp>
        <p:nvGrpSpPr>
          <p:cNvPr id="3" name="Group 119"/>
          <p:cNvGrpSpPr>
            <a:grpSpLocks/>
          </p:cNvGrpSpPr>
          <p:nvPr/>
        </p:nvGrpSpPr>
        <p:grpSpPr bwMode="auto">
          <a:xfrm>
            <a:off x="5207000" y="4902200"/>
            <a:ext cx="3305175" cy="1225550"/>
            <a:chOff x="3456" y="2608"/>
            <a:chExt cx="2082" cy="772"/>
          </a:xfrm>
        </p:grpSpPr>
        <p:sp>
          <p:nvSpPr>
            <p:cNvPr id="52232" name="Line 120"/>
            <p:cNvSpPr>
              <a:spLocks noChangeShapeType="1"/>
            </p:cNvSpPr>
            <p:nvPr/>
          </p:nvSpPr>
          <p:spPr bwMode="auto">
            <a:xfrm flipV="1">
              <a:off x="4222" y="2608"/>
              <a:ext cx="258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52233" name="Rectangle 121"/>
            <p:cNvSpPr>
              <a:spLocks noChangeArrowheads="1"/>
            </p:cNvSpPr>
            <p:nvPr/>
          </p:nvSpPr>
          <p:spPr bwMode="auto">
            <a:xfrm>
              <a:off x="3456" y="3104"/>
              <a:ext cx="384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234" name="Text Box 122"/>
            <p:cNvSpPr txBox="1">
              <a:spLocks noChangeArrowheads="1"/>
            </p:cNvSpPr>
            <p:nvPr/>
          </p:nvSpPr>
          <p:spPr bwMode="auto">
            <a:xfrm>
              <a:off x="3459" y="3111"/>
              <a:ext cx="207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>
                  <a:solidFill>
                    <a:srgbClr val="FF0000"/>
                  </a:solidFill>
                </a:rPr>
                <a:t>Red</a:t>
              </a:r>
              <a:r>
                <a:rPr lang="en-GB" sz="2200" b="1"/>
                <a:t> in the 1</a:t>
              </a:r>
              <a:r>
                <a:rPr lang="en-GB" sz="2200" b="1" baseline="30000"/>
                <a:t>st</a:t>
              </a:r>
              <a:r>
                <a:rPr lang="en-GB" sz="2200" b="1"/>
                <a:t> packet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81600" y="3784600"/>
            <a:ext cx="3352800" cy="1752600"/>
            <a:chOff x="3440" y="1904"/>
            <a:chExt cx="2112" cy="1104"/>
          </a:xfrm>
        </p:grpSpPr>
        <p:sp>
          <p:nvSpPr>
            <p:cNvPr id="53261" name="Rectangle 8"/>
            <p:cNvSpPr>
              <a:spLocks noChangeArrowheads="1"/>
            </p:cNvSpPr>
            <p:nvPr/>
          </p:nvSpPr>
          <p:spPr bwMode="auto">
            <a:xfrm>
              <a:off x="3440" y="1904"/>
              <a:ext cx="2112" cy="11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262" name="Oval 9"/>
            <p:cNvSpPr>
              <a:spLocks noChangeArrowheads="1"/>
            </p:cNvSpPr>
            <p:nvPr/>
          </p:nvSpPr>
          <p:spPr bwMode="auto">
            <a:xfrm>
              <a:off x="4320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263" name="Text Box 10"/>
            <p:cNvSpPr txBox="1">
              <a:spLocks noChangeArrowheads="1"/>
            </p:cNvSpPr>
            <p:nvPr/>
          </p:nvSpPr>
          <p:spPr bwMode="auto">
            <a:xfrm>
              <a:off x="4947" y="2043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R</a:t>
              </a:r>
            </a:p>
          </p:txBody>
        </p:sp>
        <p:sp>
          <p:nvSpPr>
            <p:cNvPr id="53264" name="Oval 11"/>
            <p:cNvSpPr>
              <a:spLocks noChangeArrowheads="1"/>
            </p:cNvSpPr>
            <p:nvPr/>
          </p:nvSpPr>
          <p:spPr bwMode="auto">
            <a:xfrm>
              <a:off x="3744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265" name="Text Box 12"/>
            <p:cNvSpPr txBox="1">
              <a:spLocks noChangeArrowheads="1"/>
            </p:cNvSpPr>
            <p:nvPr/>
          </p:nvSpPr>
          <p:spPr bwMode="auto">
            <a:xfrm>
              <a:off x="3743" y="2095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F</a:t>
              </a:r>
            </a:p>
          </p:txBody>
        </p:sp>
      </p:grpSp>
      <p:sp>
        <p:nvSpPr>
          <p:cNvPr id="545815" name="Text Box 23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207000" y="4902200"/>
            <a:ext cx="3305175" cy="1225550"/>
            <a:chOff x="3456" y="2608"/>
            <a:chExt cx="2082" cy="772"/>
          </a:xfrm>
        </p:grpSpPr>
        <p:sp>
          <p:nvSpPr>
            <p:cNvPr id="53258" name="Line 30"/>
            <p:cNvSpPr>
              <a:spLocks noChangeShapeType="1"/>
            </p:cNvSpPr>
            <p:nvPr/>
          </p:nvSpPr>
          <p:spPr bwMode="auto">
            <a:xfrm flipV="1">
              <a:off x="4222" y="2608"/>
              <a:ext cx="258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53259" name="Rectangle 31"/>
            <p:cNvSpPr>
              <a:spLocks noChangeArrowheads="1"/>
            </p:cNvSpPr>
            <p:nvPr/>
          </p:nvSpPr>
          <p:spPr bwMode="auto">
            <a:xfrm>
              <a:off x="3456" y="3104"/>
              <a:ext cx="384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260" name="Text Box 32"/>
            <p:cNvSpPr txBox="1">
              <a:spLocks noChangeArrowheads="1"/>
            </p:cNvSpPr>
            <p:nvPr/>
          </p:nvSpPr>
          <p:spPr bwMode="auto">
            <a:xfrm>
              <a:off x="3459" y="3111"/>
              <a:ext cx="207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>
                  <a:solidFill>
                    <a:srgbClr val="FF0000"/>
                  </a:solidFill>
                </a:rPr>
                <a:t>Red</a:t>
              </a:r>
              <a:r>
                <a:rPr lang="en-GB" sz="2200" b="1"/>
                <a:t> in the 1</a:t>
              </a:r>
              <a:r>
                <a:rPr lang="en-GB" sz="2200" b="1" baseline="30000"/>
                <a:t>st</a:t>
              </a:r>
              <a:r>
                <a:rPr lang="en-GB" sz="2200" b="1"/>
                <a:t> packet</a:t>
              </a:r>
            </a:p>
          </p:txBody>
        </p: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will give red flowers and 12 blue.  The 2nd packet has 25 seeds of which 15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838200"/>
          </a:xfrm>
          <a:noFill/>
        </p:spPr>
        <p:txBody>
          <a:bodyPr/>
          <a:lstStyle/>
          <a:p>
            <a:r>
              <a:rPr lang="en-US" sz="4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Randomness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419600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ct val="25000"/>
              </a:spcBef>
              <a:buFont typeface="Wingdings" panose="05000000000000000000" pitchFamily="2" charset="2"/>
              <a:buChar char="v"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individual outcomes are uncertain </a:t>
            </a:r>
          </a:p>
          <a:p>
            <a:pPr algn="just">
              <a:lnSpc>
                <a:spcPct val="150000"/>
              </a:lnSpc>
              <a:spcBef>
                <a:spcPct val="25000"/>
              </a:spcBef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there is a regular distribution of outcomes in a large number of repetitions.</a:t>
            </a:r>
          </a:p>
          <a:p>
            <a:pPr algn="just">
              <a:lnSpc>
                <a:spcPct val="150000"/>
              </a:lnSpc>
              <a:spcBef>
                <a:spcPct val="25000"/>
              </a:spcBef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select any number from a bag of numbers {1,2,3,…,100}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81600" y="3784600"/>
            <a:ext cx="3352800" cy="1752600"/>
            <a:chOff x="3440" y="1904"/>
            <a:chExt cx="2112" cy="1104"/>
          </a:xfrm>
        </p:grpSpPr>
        <p:sp>
          <p:nvSpPr>
            <p:cNvPr id="54284" name="Rectangle 8"/>
            <p:cNvSpPr>
              <a:spLocks noChangeArrowheads="1"/>
            </p:cNvSpPr>
            <p:nvPr/>
          </p:nvSpPr>
          <p:spPr bwMode="auto">
            <a:xfrm>
              <a:off x="3440" y="1904"/>
              <a:ext cx="2112" cy="11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4285" name="Oval 9"/>
            <p:cNvSpPr>
              <a:spLocks noChangeArrowheads="1"/>
            </p:cNvSpPr>
            <p:nvPr/>
          </p:nvSpPr>
          <p:spPr bwMode="auto">
            <a:xfrm>
              <a:off x="4320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4286" name="Text Box 10"/>
            <p:cNvSpPr txBox="1">
              <a:spLocks noChangeArrowheads="1"/>
            </p:cNvSpPr>
            <p:nvPr/>
          </p:nvSpPr>
          <p:spPr bwMode="auto">
            <a:xfrm>
              <a:off x="4947" y="2043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R</a:t>
              </a:r>
            </a:p>
          </p:txBody>
        </p:sp>
        <p:sp>
          <p:nvSpPr>
            <p:cNvPr id="54287" name="Oval 11"/>
            <p:cNvSpPr>
              <a:spLocks noChangeArrowheads="1"/>
            </p:cNvSpPr>
            <p:nvPr/>
          </p:nvSpPr>
          <p:spPr bwMode="auto">
            <a:xfrm>
              <a:off x="3744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4288" name="Text Box 12"/>
            <p:cNvSpPr txBox="1">
              <a:spLocks noChangeArrowheads="1"/>
            </p:cNvSpPr>
            <p:nvPr/>
          </p:nvSpPr>
          <p:spPr bwMode="auto">
            <a:xfrm>
              <a:off x="3743" y="2095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F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424363" y="4876800"/>
            <a:ext cx="3402012" cy="1225550"/>
            <a:chOff x="2963" y="2592"/>
            <a:chExt cx="2143" cy="772"/>
          </a:xfrm>
        </p:grpSpPr>
        <p:sp>
          <p:nvSpPr>
            <p:cNvPr id="54281" name="Rectangle 18"/>
            <p:cNvSpPr>
              <a:spLocks noChangeArrowheads="1"/>
            </p:cNvSpPr>
            <p:nvPr/>
          </p:nvSpPr>
          <p:spPr bwMode="auto">
            <a:xfrm>
              <a:off x="2992" y="3088"/>
              <a:ext cx="384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4282" name="Text Box 19"/>
            <p:cNvSpPr txBox="1">
              <a:spLocks noChangeArrowheads="1"/>
            </p:cNvSpPr>
            <p:nvPr/>
          </p:nvSpPr>
          <p:spPr bwMode="auto">
            <a:xfrm>
              <a:off x="2963" y="3095"/>
              <a:ext cx="2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in the 1</a:t>
              </a:r>
              <a:r>
                <a:rPr lang="en-GB" sz="2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packet</a:t>
              </a:r>
            </a:p>
          </p:txBody>
        </p:sp>
        <p:sp>
          <p:nvSpPr>
            <p:cNvPr id="54283" name="Line 20"/>
            <p:cNvSpPr>
              <a:spLocks noChangeShapeType="1"/>
            </p:cNvSpPr>
            <p:nvPr/>
          </p:nvSpPr>
          <p:spPr bwMode="auto">
            <a:xfrm flipV="1">
              <a:off x="3808" y="2592"/>
              <a:ext cx="240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54279" name="Text Box 23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will give red flowers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  The 2nd packet has 25 seeds of which 15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81600" y="3784600"/>
            <a:ext cx="3352800" cy="1752600"/>
            <a:chOff x="3440" y="1904"/>
            <a:chExt cx="2112" cy="1104"/>
          </a:xfrm>
        </p:grpSpPr>
        <p:sp>
          <p:nvSpPr>
            <p:cNvPr id="55310" name="Rectangle 7"/>
            <p:cNvSpPr>
              <a:spLocks noChangeArrowheads="1"/>
            </p:cNvSpPr>
            <p:nvPr/>
          </p:nvSpPr>
          <p:spPr bwMode="auto">
            <a:xfrm>
              <a:off x="3440" y="1904"/>
              <a:ext cx="2112" cy="11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311" name="Oval 8"/>
            <p:cNvSpPr>
              <a:spLocks noChangeArrowheads="1"/>
            </p:cNvSpPr>
            <p:nvPr/>
          </p:nvSpPr>
          <p:spPr bwMode="auto">
            <a:xfrm>
              <a:off x="4320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312" name="Text Box 9"/>
            <p:cNvSpPr txBox="1">
              <a:spLocks noChangeArrowheads="1"/>
            </p:cNvSpPr>
            <p:nvPr/>
          </p:nvSpPr>
          <p:spPr bwMode="auto">
            <a:xfrm>
              <a:off x="4947" y="2043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R</a:t>
              </a:r>
            </a:p>
          </p:txBody>
        </p:sp>
        <p:sp>
          <p:nvSpPr>
            <p:cNvPr id="55313" name="Oval 10"/>
            <p:cNvSpPr>
              <a:spLocks noChangeArrowheads="1"/>
            </p:cNvSpPr>
            <p:nvPr/>
          </p:nvSpPr>
          <p:spPr bwMode="auto">
            <a:xfrm>
              <a:off x="3744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314" name="Text Box 11"/>
            <p:cNvSpPr txBox="1">
              <a:spLocks noChangeArrowheads="1"/>
            </p:cNvSpPr>
            <p:nvPr/>
          </p:nvSpPr>
          <p:spPr bwMode="auto">
            <a:xfrm>
              <a:off x="3743" y="2095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F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424363" y="4876800"/>
            <a:ext cx="3402012" cy="1225550"/>
            <a:chOff x="2963" y="2592"/>
            <a:chExt cx="2143" cy="772"/>
          </a:xfrm>
        </p:grpSpPr>
        <p:sp>
          <p:nvSpPr>
            <p:cNvPr id="55307" name="Rectangle 17"/>
            <p:cNvSpPr>
              <a:spLocks noChangeArrowheads="1"/>
            </p:cNvSpPr>
            <p:nvPr/>
          </p:nvSpPr>
          <p:spPr bwMode="auto">
            <a:xfrm>
              <a:off x="2992" y="3088"/>
              <a:ext cx="384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308" name="Text Box 18"/>
            <p:cNvSpPr txBox="1">
              <a:spLocks noChangeArrowheads="1"/>
            </p:cNvSpPr>
            <p:nvPr/>
          </p:nvSpPr>
          <p:spPr bwMode="auto">
            <a:xfrm>
              <a:off x="2963" y="3095"/>
              <a:ext cx="2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>
                  <a:solidFill>
                    <a:srgbClr val="0000FF"/>
                  </a:solidFill>
                </a:rPr>
                <a:t>Blue</a:t>
              </a:r>
              <a:r>
                <a:rPr lang="en-GB" sz="2200" b="1"/>
                <a:t> in the 1</a:t>
              </a:r>
              <a:r>
                <a:rPr lang="en-GB" sz="2200" b="1" baseline="30000"/>
                <a:t>st</a:t>
              </a:r>
              <a:r>
                <a:rPr lang="en-GB" sz="2200" b="1"/>
                <a:t> packet</a:t>
              </a:r>
            </a:p>
          </p:txBody>
        </p:sp>
        <p:sp>
          <p:nvSpPr>
            <p:cNvPr id="55309" name="Line 19"/>
            <p:cNvSpPr>
              <a:spLocks noChangeShapeType="1"/>
            </p:cNvSpPr>
            <p:nvPr/>
          </p:nvSpPr>
          <p:spPr bwMode="auto">
            <a:xfrm flipV="1">
              <a:off x="3808" y="2592"/>
              <a:ext cx="240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55304" name="Text Box 22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548887" name="Text Box 23"/>
          <p:cNvSpPr txBox="1">
            <a:spLocks noChangeArrowheads="1"/>
          </p:cNvSpPr>
          <p:nvPr/>
        </p:nvSpPr>
        <p:spPr bwMode="auto">
          <a:xfrm>
            <a:off x="59737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will give red flowers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  The 2nd packet has 25 seeds of which 15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81600" y="3784600"/>
            <a:ext cx="3352800" cy="1752600"/>
            <a:chOff x="3440" y="1904"/>
            <a:chExt cx="2112" cy="1104"/>
          </a:xfrm>
        </p:grpSpPr>
        <p:sp>
          <p:nvSpPr>
            <p:cNvPr id="56333" name="Rectangle 7"/>
            <p:cNvSpPr>
              <a:spLocks noChangeArrowheads="1"/>
            </p:cNvSpPr>
            <p:nvPr/>
          </p:nvSpPr>
          <p:spPr bwMode="auto">
            <a:xfrm>
              <a:off x="3440" y="1904"/>
              <a:ext cx="2112" cy="11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334" name="Oval 8"/>
            <p:cNvSpPr>
              <a:spLocks noChangeArrowheads="1"/>
            </p:cNvSpPr>
            <p:nvPr/>
          </p:nvSpPr>
          <p:spPr bwMode="auto">
            <a:xfrm>
              <a:off x="4320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335" name="Text Box 9"/>
            <p:cNvSpPr txBox="1">
              <a:spLocks noChangeArrowheads="1"/>
            </p:cNvSpPr>
            <p:nvPr/>
          </p:nvSpPr>
          <p:spPr bwMode="auto">
            <a:xfrm>
              <a:off x="4947" y="2043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R</a:t>
              </a:r>
            </a:p>
          </p:txBody>
        </p:sp>
        <p:sp>
          <p:nvSpPr>
            <p:cNvPr id="56336" name="Oval 10"/>
            <p:cNvSpPr>
              <a:spLocks noChangeArrowheads="1"/>
            </p:cNvSpPr>
            <p:nvPr/>
          </p:nvSpPr>
          <p:spPr bwMode="auto">
            <a:xfrm>
              <a:off x="3744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337" name="Text Box 11"/>
            <p:cNvSpPr txBox="1">
              <a:spLocks noChangeArrowheads="1"/>
            </p:cNvSpPr>
            <p:nvPr/>
          </p:nvSpPr>
          <p:spPr bwMode="auto">
            <a:xfrm>
              <a:off x="3743" y="2095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F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929188" y="4851400"/>
            <a:ext cx="3452812" cy="1276350"/>
            <a:chOff x="3281" y="2576"/>
            <a:chExt cx="2175" cy="804"/>
          </a:xfrm>
        </p:grpSpPr>
        <p:sp>
          <p:nvSpPr>
            <p:cNvPr id="56330" name="Rectangle 13"/>
            <p:cNvSpPr>
              <a:spLocks noChangeArrowheads="1"/>
            </p:cNvSpPr>
            <p:nvPr/>
          </p:nvSpPr>
          <p:spPr bwMode="auto">
            <a:xfrm>
              <a:off x="3328" y="3104"/>
              <a:ext cx="336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6331" name="Line 14"/>
            <p:cNvSpPr>
              <a:spLocks noChangeShapeType="1"/>
            </p:cNvSpPr>
            <p:nvPr/>
          </p:nvSpPr>
          <p:spPr bwMode="auto">
            <a:xfrm flipV="1">
              <a:off x="4734" y="2576"/>
              <a:ext cx="128" cy="5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56332" name="Text Box 15"/>
            <p:cNvSpPr txBox="1">
              <a:spLocks noChangeArrowheads="1"/>
            </p:cNvSpPr>
            <p:nvPr/>
          </p:nvSpPr>
          <p:spPr bwMode="auto">
            <a:xfrm>
              <a:off x="3281" y="3111"/>
              <a:ext cx="21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>
                  <a:solidFill>
                    <a:srgbClr val="FF0000"/>
                  </a:solidFill>
                </a:rPr>
                <a:t>Red</a:t>
              </a:r>
              <a:r>
                <a:rPr lang="en-GB" sz="2200" b="1"/>
                <a:t> in the 2</a:t>
              </a:r>
              <a:r>
                <a:rPr lang="en-GB" sz="2200" b="1" baseline="30000"/>
                <a:t>nd</a:t>
              </a:r>
              <a:r>
                <a:rPr lang="en-GB" sz="2200" b="1"/>
                <a:t> packet</a:t>
              </a:r>
            </a:p>
          </p:txBody>
        </p:sp>
      </p:grpSp>
      <p:sp>
        <p:nvSpPr>
          <p:cNvPr id="56327" name="Text Box 22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56328" name="Text Box 23"/>
          <p:cNvSpPr txBox="1">
            <a:spLocks noChangeArrowheads="1"/>
          </p:cNvSpPr>
          <p:nvPr/>
        </p:nvSpPr>
        <p:spPr bwMode="auto">
          <a:xfrm>
            <a:off x="59737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8 will give red flowers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  The 2nd packet has 25 seeds of which 15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81600" y="3784600"/>
            <a:ext cx="3352800" cy="1752600"/>
            <a:chOff x="3440" y="1904"/>
            <a:chExt cx="2112" cy="1104"/>
          </a:xfrm>
        </p:grpSpPr>
        <p:sp>
          <p:nvSpPr>
            <p:cNvPr id="57359" name="Rectangle 7"/>
            <p:cNvSpPr>
              <a:spLocks noChangeArrowheads="1"/>
            </p:cNvSpPr>
            <p:nvPr/>
          </p:nvSpPr>
          <p:spPr bwMode="auto">
            <a:xfrm>
              <a:off x="3440" y="1904"/>
              <a:ext cx="2112" cy="11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360" name="Oval 8"/>
            <p:cNvSpPr>
              <a:spLocks noChangeArrowheads="1"/>
            </p:cNvSpPr>
            <p:nvPr/>
          </p:nvSpPr>
          <p:spPr bwMode="auto">
            <a:xfrm>
              <a:off x="4320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361" name="Text Box 9"/>
            <p:cNvSpPr txBox="1">
              <a:spLocks noChangeArrowheads="1"/>
            </p:cNvSpPr>
            <p:nvPr/>
          </p:nvSpPr>
          <p:spPr bwMode="auto">
            <a:xfrm>
              <a:off x="4947" y="2043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R</a:t>
              </a:r>
            </a:p>
          </p:txBody>
        </p:sp>
        <p:sp>
          <p:nvSpPr>
            <p:cNvPr id="57362" name="Oval 10"/>
            <p:cNvSpPr>
              <a:spLocks noChangeArrowheads="1"/>
            </p:cNvSpPr>
            <p:nvPr/>
          </p:nvSpPr>
          <p:spPr bwMode="auto">
            <a:xfrm>
              <a:off x="3744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363" name="Text Box 11"/>
            <p:cNvSpPr txBox="1">
              <a:spLocks noChangeArrowheads="1"/>
            </p:cNvSpPr>
            <p:nvPr/>
          </p:nvSpPr>
          <p:spPr bwMode="auto">
            <a:xfrm>
              <a:off x="3743" y="2095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F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929188" y="4851400"/>
            <a:ext cx="3452812" cy="1276350"/>
            <a:chOff x="3281" y="2576"/>
            <a:chExt cx="2175" cy="804"/>
          </a:xfrm>
        </p:grpSpPr>
        <p:sp>
          <p:nvSpPr>
            <p:cNvPr id="57356" name="Rectangle 13"/>
            <p:cNvSpPr>
              <a:spLocks noChangeArrowheads="1"/>
            </p:cNvSpPr>
            <p:nvPr/>
          </p:nvSpPr>
          <p:spPr bwMode="auto">
            <a:xfrm>
              <a:off x="3328" y="3104"/>
              <a:ext cx="336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7357" name="Line 14"/>
            <p:cNvSpPr>
              <a:spLocks noChangeShapeType="1"/>
            </p:cNvSpPr>
            <p:nvPr/>
          </p:nvSpPr>
          <p:spPr bwMode="auto">
            <a:xfrm flipV="1">
              <a:off x="4734" y="2576"/>
              <a:ext cx="128" cy="5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57358" name="Text Box 15"/>
            <p:cNvSpPr txBox="1">
              <a:spLocks noChangeArrowheads="1"/>
            </p:cNvSpPr>
            <p:nvPr/>
          </p:nvSpPr>
          <p:spPr bwMode="auto">
            <a:xfrm>
              <a:off x="3281" y="3111"/>
              <a:ext cx="21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>
                  <a:solidFill>
                    <a:srgbClr val="FF0000"/>
                  </a:solidFill>
                </a:rPr>
                <a:t>Red</a:t>
              </a:r>
              <a:r>
                <a:rPr lang="en-GB" sz="2200" b="1"/>
                <a:t> in the 2</a:t>
              </a:r>
              <a:r>
                <a:rPr lang="en-GB" sz="2200" b="1" baseline="30000"/>
                <a:t>nd</a:t>
              </a:r>
              <a:r>
                <a:rPr lang="en-GB" sz="2200" b="1"/>
                <a:t> packet</a:t>
              </a:r>
            </a:p>
          </p:txBody>
        </p:sp>
      </p:grpSp>
      <p:sp>
        <p:nvSpPr>
          <p:cNvPr id="550932" name="Text Box 20"/>
          <p:cNvSpPr txBox="1">
            <a:spLocks noChangeArrowheads="1"/>
          </p:cNvSpPr>
          <p:nvPr/>
        </p:nvSpPr>
        <p:spPr bwMode="auto">
          <a:xfrm>
            <a:off x="7319963" y="45069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57353" name="Text Box 22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57354" name="Text Box 23"/>
          <p:cNvSpPr txBox="1">
            <a:spLocks noChangeArrowheads="1"/>
          </p:cNvSpPr>
          <p:nvPr/>
        </p:nvSpPr>
        <p:spPr bwMode="auto">
          <a:xfrm>
            <a:off x="59737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8 will give red flowers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  The 2nd packet has 25 seeds of which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3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81600" y="3784600"/>
            <a:ext cx="3352800" cy="1752600"/>
            <a:chOff x="3440" y="1904"/>
            <a:chExt cx="2112" cy="1104"/>
          </a:xfrm>
        </p:grpSpPr>
        <p:sp>
          <p:nvSpPr>
            <p:cNvPr id="58382" name="Rectangle 7"/>
            <p:cNvSpPr>
              <a:spLocks noChangeArrowheads="1"/>
            </p:cNvSpPr>
            <p:nvPr/>
          </p:nvSpPr>
          <p:spPr bwMode="auto">
            <a:xfrm>
              <a:off x="3440" y="1904"/>
              <a:ext cx="2112" cy="11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383" name="Oval 8"/>
            <p:cNvSpPr>
              <a:spLocks noChangeArrowheads="1"/>
            </p:cNvSpPr>
            <p:nvPr/>
          </p:nvSpPr>
          <p:spPr bwMode="auto">
            <a:xfrm>
              <a:off x="4320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384" name="Text Box 9"/>
            <p:cNvSpPr txBox="1">
              <a:spLocks noChangeArrowheads="1"/>
            </p:cNvSpPr>
            <p:nvPr/>
          </p:nvSpPr>
          <p:spPr bwMode="auto">
            <a:xfrm>
              <a:off x="4947" y="2043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R</a:t>
              </a:r>
            </a:p>
          </p:txBody>
        </p:sp>
        <p:sp>
          <p:nvSpPr>
            <p:cNvPr id="58385" name="Oval 10"/>
            <p:cNvSpPr>
              <a:spLocks noChangeArrowheads="1"/>
            </p:cNvSpPr>
            <p:nvPr/>
          </p:nvSpPr>
          <p:spPr bwMode="auto">
            <a:xfrm>
              <a:off x="3744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386" name="Text Box 11"/>
            <p:cNvSpPr txBox="1">
              <a:spLocks noChangeArrowheads="1"/>
            </p:cNvSpPr>
            <p:nvPr/>
          </p:nvSpPr>
          <p:spPr bwMode="auto">
            <a:xfrm>
              <a:off x="3743" y="2095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F</a:t>
              </a:r>
            </a:p>
          </p:txBody>
        </p:sp>
      </p:grpSp>
      <p:sp>
        <p:nvSpPr>
          <p:cNvPr id="58374" name="Text Box 20"/>
          <p:cNvSpPr txBox="1">
            <a:spLocks noChangeArrowheads="1"/>
          </p:cNvSpPr>
          <p:nvPr/>
        </p:nvSpPr>
        <p:spPr bwMode="auto">
          <a:xfrm>
            <a:off x="7319963" y="45069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58375" name="Text Box 22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58376" name="Text Box 23"/>
          <p:cNvSpPr txBox="1">
            <a:spLocks noChangeArrowheads="1"/>
          </p:cNvSpPr>
          <p:nvPr/>
        </p:nvSpPr>
        <p:spPr bwMode="auto">
          <a:xfrm>
            <a:off x="59737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851400" y="5334000"/>
            <a:ext cx="3454400" cy="819150"/>
            <a:chOff x="3056" y="3360"/>
            <a:chExt cx="2176" cy="516"/>
          </a:xfrm>
        </p:grpSpPr>
        <p:sp>
          <p:nvSpPr>
            <p:cNvPr id="58379" name="Rectangle 25"/>
            <p:cNvSpPr>
              <a:spLocks noChangeArrowheads="1"/>
            </p:cNvSpPr>
            <p:nvPr/>
          </p:nvSpPr>
          <p:spPr bwMode="auto">
            <a:xfrm>
              <a:off x="3056" y="3600"/>
              <a:ext cx="448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380" name="Text Box 26"/>
            <p:cNvSpPr txBox="1">
              <a:spLocks noChangeArrowheads="1"/>
            </p:cNvSpPr>
            <p:nvPr/>
          </p:nvSpPr>
          <p:spPr bwMode="auto">
            <a:xfrm>
              <a:off x="3057" y="3607"/>
              <a:ext cx="21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>
                  <a:solidFill>
                    <a:srgbClr val="0000FF"/>
                  </a:solidFill>
                </a:rPr>
                <a:t>Blue</a:t>
              </a:r>
              <a:r>
                <a:rPr lang="en-GB" sz="2200" b="1"/>
                <a:t> in the 2</a:t>
              </a:r>
              <a:r>
                <a:rPr lang="en-GB" sz="2200" b="1" baseline="30000"/>
                <a:t>nd</a:t>
              </a:r>
              <a:r>
                <a:rPr lang="en-GB" sz="2200" b="1"/>
                <a:t> packet</a:t>
              </a:r>
            </a:p>
          </p:txBody>
        </p:sp>
        <p:sp>
          <p:nvSpPr>
            <p:cNvPr id="58381" name="Line 27"/>
            <p:cNvSpPr>
              <a:spLocks noChangeShapeType="1"/>
            </p:cNvSpPr>
            <p:nvPr/>
          </p:nvSpPr>
          <p:spPr bwMode="auto">
            <a:xfrm flipV="1">
              <a:off x="4734" y="3360"/>
              <a:ext cx="320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8 will give red flowers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  The 2nd packet has 25 seeds of which 15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81600" y="3784600"/>
            <a:ext cx="3352800" cy="1752600"/>
            <a:chOff x="3440" y="1904"/>
            <a:chExt cx="2112" cy="1104"/>
          </a:xfrm>
        </p:grpSpPr>
        <p:sp>
          <p:nvSpPr>
            <p:cNvPr id="59408" name="Rectangle 7"/>
            <p:cNvSpPr>
              <a:spLocks noChangeArrowheads="1"/>
            </p:cNvSpPr>
            <p:nvPr/>
          </p:nvSpPr>
          <p:spPr bwMode="auto">
            <a:xfrm>
              <a:off x="3440" y="1904"/>
              <a:ext cx="2112" cy="11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09" name="Oval 8"/>
            <p:cNvSpPr>
              <a:spLocks noChangeArrowheads="1"/>
            </p:cNvSpPr>
            <p:nvPr/>
          </p:nvSpPr>
          <p:spPr bwMode="auto">
            <a:xfrm>
              <a:off x="4320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10" name="Text Box 9"/>
            <p:cNvSpPr txBox="1">
              <a:spLocks noChangeArrowheads="1"/>
            </p:cNvSpPr>
            <p:nvPr/>
          </p:nvSpPr>
          <p:spPr bwMode="auto">
            <a:xfrm>
              <a:off x="4947" y="2043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R</a:t>
              </a:r>
            </a:p>
          </p:txBody>
        </p:sp>
        <p:sp>
          <p:nvSpPr>
            <p:cNvPr id="59411" name="Oval 10"/>
            <p:cNvSpPr>
              <a:spLocks noChangeArrowheads="1"/>
            </p:cNvSpPr>
            <p:nvPr/>
          </p:nvSpPr>
          <p:spPr bwMode="auto">
            <a:xfrm>
              <a:off x="3744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12" name="Text Box 11"/>
            <p:cNvSpPr txBox="1">
              <a:spLocks noChangeArrowheads="1"/>
            </p:cNvSpPr>
            <p:nvPr/>
          </p:nvSpPr>
          <p:spPr bwMode="auto">
            <a:xfrm>
              <a:off x="3743" y="2095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F</a:t>
              </a:r>
            </a:p>
          </p:txBody>
        </p:sp>
      </p:grpSp>
      <p:sp>
        <p:nvSpPr>
          <p:cNvPr id="59399" name="Text Box 20"/>
          <p:cNvSpPr txBox="1">
            <a:spLocks noChangeArrowheads="1"/>
          </p:cNvSpPr>
          <p:nvPr/>
        </p:nvSpPr>
        <p:spPr bwMode="auto">
          <a:xfrm>
            <a:off x="7319963" y="45069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552981" name="Text Box 21"/>
          <p:cNvSpPr txBox="1">
            <a:spLocks noChangeArrowheads="1"/>
          </p:cNvSpPr>
          <p:nvPr/>
        </p:nvSpPr>
        <p:spPr bwMode="auto">
          <a:xfrm>
            <a:off x="7954963" y="50911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59401" name="Text Box 22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59402" name="Text Box 23"/>
          <p:cNvSpPr txBox="1">
            <a:spLocks noChangeArrowheads="1"/>
          </p:cNvSpPr>
          <p:nvPr/>
        </p:nvSpPr>
        <p:spPr bwMode="auto">
          <a:xfrm>
            <a:off x="59737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851400" y="5334000"/>
            <a:ext cx="3454400" cy="819150"/>
            <a:chOff x="3056" y="3360"/>
            <a:chExt cx="2176" cy="516"/>
          </a:xfrm>
        </p:grpSpPr>
        <p:sp>
          <p:nvSpPr>
            <p:cNvPr id="59405" name="Rectangle 37"/>
            <p:cNvSpPr>
              <a:spLocks noChangeArrowheads="1"/>
            </p:cNvSpPr>
            <p:nvPr/>
          </p:nvSpPr>
          <p:spPr bwMode="auto">
            <a:xfrm>
              <a:off x="3056" y="3600"/>
              <a:ext cx="448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06" name="Text Box 38"/>
            <p:cNvSpPr txBox="1">
              <a:spLocks noChangeArrowheads="1"/>
            </p:cNvSpPr>
            <p:nvPr/>
          </p:nvSpPr>
          <p:spPr bwMode="auto">
            <a:xfrm>
              <a:off x="3057" y="3607"/>
              <a:ext cx="21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>
                  <a:solidFill>
                    <a:srgbClr val="0000FF"/>
                  </a:solidFill>
                </a:rPr>
                <a:t>Blue</a:t>
              </a:r>
              <a:r>
                <a:rPr lang="en-GB" sz="2200" b="1"/>
                <a:t> in the 2</a:t>
              </a:r>
              <a:r>
                <a:rPr lang="en-GB" sz="2200" b="1" baseline="30000"/>
                <a:t>nd</a:t>
              </a:r>
              <a:r>
                <a:rPr lang="en-GB" sz="2200" b="1"/>
                <a:t> packet</a:t>
              </a:r>
            </a:p>
          </p:txBody>
        </p:sp>
        <p:sp>
          <p:nvSpPr>
            <p:cNvPr id="59407" name="Line 39"/>
            <p:cNvSpPr>
              <a:spLocks noChangeShapeType="1"/>
            </p:cNvSpPr>
            <p:nvPr/>
          </p:nvSpPr>
          <p:spPr bwMode="auto">
            <a:xfrm flipV="1">
              <a:off x="4734" y="3360"/>
              <a:ext cx="320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8 will give red flowers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  The 2nd packet has 25 seeds of which 15 will be red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1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81600" y="3784600"/>
            <a:ext cx="3352800" cy="1752600"/>
            <a:chOff x="3440" y="1904"/>
            <a:chExt cx="2112" cy="1104"/>
          </a:xfrm>
        </p:grpSpPr>
        <p:sp>
          <p:nvSpPr>
            <p:cNvPr id="60430" name="Rectangle 9"/>
            <p:cNvSpPr>
              <a:spLocks noChangeArrowheads="1"/>
            </p:cNvSpPr>
            <p:nvPr/>
          </p:nvSpPr>
          <p:spPr bwMode="auto">
            <a:xfrm>
              <a:off x="3440" y="1904"/>
              <a:ext cx="2112" cy="11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431" name="Oval 10"/>
            <p:cNvSpPr>
              <a:spLocks noChangeArrowheads="1"/>
            </p:cNvSpPr>
            <p:nvPr/>
          </p:nvSpPr>
          <p:spPr bwMode="auto">
            <a:xfrm>
              <a:off x="4320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432" name="Text Box 11"/>
            <p:cNvSpPr txBox="1">
              <a:spLocks noChangeArrowheads="1"/>
            </p:cNvSpPr>
            <p:nvPr/>
          </p:nvSpPr>
          <p:spPr bwMode="auto">
            <a:xfrm>
              <a:off x="4947" y="2043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R</a:t>
              </a:r>
            </a:p>
          </p:txBody>
        </p:sp>
        <p:sp>
          <p:nvSpPr>
            <p:cNvPr id="60433" name="Oval 12"/>
            <p:cNvSpPr>
              <a:spLocks noChangeArrowheads="1"/>
            </p:cNvSpPr>
            <p:nvPr/>
          </p:nvSpPr>
          <p:spPr bwMode="auto">
            <a:xfrm>
              <a:off x="3744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434" name="Text Box 13"/>
            <p:cNvSpPr txBox="1">
              <a:spLocks noChangeArrowheads="1"/>
            </p:cNvSpPr>
            <p:nvPr/>
          </p:nvSpPr>
          <p:spPr bwMode="auto">
            <a:xfrm>
              <a:off x="3743" y="2095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F</a:t>
              </a:r>
            </a:p>
          </p:txBody>
        </p:sp>
      </p:grpSp>
      <p:sp>
        <p:nvSpPr>
          <p:cNvPr id="60422" name="Text Box 14"/>
          <p:cNvSpPr txBox="1">
            <a:spLocks noChangeArrowheads="1"/>
          </p:cNvSpPr>
          <p:nvPr/>
        </p:nvSpPr>
        <p:spPr bwMode="auto">
          <a:xfrm>
            <a:off x="7319963" y="45069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60423" name="Text Box 15"/>
          <p:cNvSpPr txBox="1">
            <a:spLocks noChangeArrowheads="1"/>
          </p:cNvSpPr>
          <p:nvPr/>
        </p:nvSpPr>
        <p:spPr bwMode="auto">
          <a:xfrm>
            <a:off x="7954963" y="50911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0424" name="Text Box 16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60425" name="Text Box 17"/>
          <p:cNvSpPr txBox="1">
            <a:spLocks noChangeArrowheads="1"/>
          </p:cNvSpPr>
          <p:nvPr/>
        </p:nvSpPr>
        <p:spPr bwMode="auto">
          <a:xfrm>
            <a:off x="59737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782763" y="4191000"/>
            <a:ext cx="2941637" cy="1306513"/>
            <a:chOff x="1123" y="2640"/>
            <a:chExt cx="1853" cy="823"/>
          </a:xfrm>
        </p:grpSpPr>
        <p:sp>
          <p:nvSpPr>
            <p:cNvPr id="60428" name="Text Box 25"/>
            <p:cNvSpPr txBox="1">
              <a:spLocks noChangeArrowheads="1"/>
            </p:cNvSpPr>
            <p:nvPr/>
          </p:nvSpPr>
          <p:spPr bwMode="auto">
            <a:xfrm>
              <a:off x="1123" y="3175"/>
              <a:ext cx="14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Total: </a:t>
              </a:r>
              <a:r>
                <a:rPr lang="en-GB" sz="2400" b="1">
                  <a:latin typeface="Times New Roman" pitchFamily="18" charset="0"/>
                </a:rPr>
                <a:t>20 + 25</a:t>
              </a:r>
            </a:p>
          </p:txBody>
        </p:sp>
        <p:sp>
          <p:nvSpPr>
            <p:cNvPr id="60429" name="Line 26"/>
            <p:cNvSpPr>
              <a:spLocks noChangeShapeType="1"/>
            </p:cNvSpPr>
            <p:nvPr/>
          </p:nvSpPr>
          <p:spPr bwMode="auto">
            <a:xfrm flipV="1">
              <a:off x="2352" y="2640"/>
              <a:ext cx="624" cy="5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8 will give red flowers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  The 2nd packet has 25 seeds of which 15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Text Box 2"/>
          <p:cNvSpPr txBox="1">
            <a:spLocks noChangeArrowheads="1"/>
          </p:cNvSpPr>
          <p:nvPr/>
        </p:nvSpPr>
        <p:spPr bwMode="auto">
          <a:xfrm>
            <a:off x="4754563" y="3798888"/>
            <a:ext cx="481012" cy="4365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latin typeface="Times New Roman" pitchFamily="18" charset="0"/>
              </a:rPr>
              <a:t>45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81600" y="3784600"/>
            <a:ext cx="3352800" cy="1752600"/>
            <a:chOff x="3440" y="1904"/>
            <a:chExt cx="2112" cy="1104"/>
          </a:xfrm>
        </p:grpSpPr>
        <p:sp>
          <p:nvSpPr>
            <p:cNvPr id="61457" name="Rectangle 8"/>
            <p:cNvSpPr>
              <a:spLocks noChangeArrowheads="1"/>
            </p:cNvSpPr>
            <p:nvPr/>
          </p:nvSpPr>
          <p:spPr bwMode="auto">
            <a:xfrm>
              <a:off x="3440" y="1904"/>
              <a:ext cx="2112" cy="11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458" name="Oval 9"/>
            <p:cNvSpPr>
              <a:spLocks noChangeArrowheads="1"/>
            </p:cNvSpPr>
            <p:nvPr/>
          </p:nvSpPr>
          <p:spPr bwMode="auto">
            <a:xfrm>
              <a:off x="4320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459" name="Text Box 10"/>
            <p:cNvSpPr txBox="1">
              <a:spLocks noChangeArrowheads="1"/>
            </p:cNvSpPr>
            <p:nvPr/>
          </p:nvSpPr>
          <p:spPr bwMode="auto">
            <a:xfrm>
              <a:off x="4947" y="2043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R</a:t>
              </a:r>
            </a:p>
          </p:txBody>
        </p:sp>
        <p:sp>
          <p:nvSpPr>
            <p:cNvPr id="61460" name="Oval 11"/>
            <p:cNvSpPr>
              <a:spLocks noChangeArrowheads="1"/>
            </p:cNvSpPr>
            <p:nvPr/>
          </p:nvSpPr>
          <p:spPr bwMode="auto">
            <a:xfrm>
              <a:off x="3744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461" name="Text Box 12"/>
            <p:cNvSpPr txBox="1">
              <a:spLocks noChangeArrowheads="1"/>
            </p:cNvSpPr>
            <p:nvPr/>
          </p:nvSpPr>
          <p:spPr bwMode="auto">
            <a:xfrm>
              <a:off x="3743" y="2095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F</a:t>
              </a:r>
            </a:p>
          </p:txBody>
        </p:sp>
      </p:grpSp>
      <p:sp>
        <p:nvSpPr>
          <p:cNvPr id="61449" name="Text Box 13"/>
          <p:cNvSpPr txBox="1">
            <a:spLocks noChangeArrowheads="1"/>
          </p:cNvSpPr>
          <p:nvPr/>
        </p:nvSpPr>
        <p:spPr bwMode="auto">
          <a:xfrm>
            <a:off x="7319963" y="45069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61450" name="Text Box 14"/>
          <p:cNvSpPr txBox="1">
            <a:spLocks noChangeArrowheads="1"/>
          </p:cNvSpPr>
          <p:nvPr/>
        </p:nvSpPr>
        <p:spPr bwMode="auto">
          <a:xfrm>
            <a:off x="7954963" y="50911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1451" name="Text Box 15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61452" name="Text Box 16"/>
          <p:cNvSpPr txBox="1">
            <a:spLocks noChangeArrowheads="1"/>
          </p:cNvSpPr>
          <p:nvPr/>
        </p:nvSpPr>
        <p:spPr bwMode="auto">
          <a:xfrm>
            <a:off x="59737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782763" y="4191000"/>
            <a:ext cx="2941637" cy="1306513"/>
            <a:chOff x="1123" y="2640"/>
            <a:chExt cx="1853" cy="823"/>
          </a:xfrm>
        </p:grpSpPr>
        <p:sp>
          <p:nvSpPr>
            <p:cNvPr id="61455" name="Text Box 18"/>
            <p:cNvSpPr txBox="1">
              <a:spLocks noChangeArrowheads="1"/>
            </p:cNvSpPr>
            <p:nvPr/>
          </p:nvSpPr>
          <p:spPr bwMode="auto">
            <a:xfrm>
              <a:off x="1123" y="3175"/>
              <a:ext cx="14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Total: </a:t>
              </a:r>
              <a:r>
                <a:rPr lang="en-GB" sz="2400" b="1">
                  <a:latin typeface="Times New Roman" pitchFamily="18" charset="0"/>
                </a:rPr>
                <a:t>20 + 25</a:t>
              </a:r>
            </a:p>
          </p:txBody>
        </p:sp>
        <p:sp>
          <p:nvSpPr>
            <p:cNvPr id="61456" name="Line 19"/>
            <p:cNvSpPr>
              <a:spLocks noChangeShapeType="1"/>
            </p:cNvSpPr>
            <p:nvPr/>
          </p:nvSpPr>
          <p:spPr bwMode="auto">
            <a:xfrm flipV="1">
              <a:off x="2352" y="2640"/>
              <a:ext cx="624" cy="5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8 will give red flowers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  The 2nd packet has 25 seeds of which 15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121" y="541564"/>
            <a:ext cx="31115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258630" y="838200"/>
            <a:ext cx="31115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4754563" y="3798888"/>
            <a:ext cx="481012" cy="4365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latin typeface="Times New Roman" pitchFamily="18" charset="0"/>
              </a:rPr>
              <a:t>45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81600" y="3784600"/>
            <a:ext cx="3352800" cy="1752600"/>
            <a:chOff x="3440" y="1904"/>
            <a:chExt cx="2112" cy="1104"/>
          </a:xfrm>
        </p:grpSpPr>
        <p:sp>
          <p:nvSpPr>
            <p:cNvPr id="62476" name="Rectangle 8"/>
            <p:cNvSpPr>
              <a:spLocks noChangeArrowheads="1"/>
            </p:cNvSpPr>
            <p:nvPr/>
          </p:nvSpPr>
          <p:spPr bwMode="auto">
            <a:xfrm>
              <a:off x="3440" y="1904"/>
              <a:ext cx="2112" cy="11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477" name="Oval 9"/>
            <p:cNvSpPr>
              <a:spLocks noChangeArrowheads="1"/>
            </p:cNvSpPr>
            <p:nvPr/>
          </p:nvSpPr>
          <p:spPr bwMode="auto">
            <a:xfrm>
              <a:off x="4320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478" name="Text Box 10"/>
            <p:cNvSpPr txBox="1">
              <a:spLocks noChangeArrowheads="1"/>
            </p:cNvSpPr>
            <p:nvPr/>
          </p:nvSpPr>
          <p:spPr bwMode="auto">
            <a:xfrm>
              <a:off x="4947" y="2043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R</a:t>
              </a:r>
            </a:p>
          </p:txBody>
        </p:sp>
        <p:sp>
          <p:nvSpPr>
            <p:cNvPr id="62479" name="Oval 11"/>
            <p:cNvSpPr>
              <a:spLocks noChangeArrowheads="1"/>
            </p:cNvSpPr>
            <p:nvPr/>
          </p:nvSpPr>
          <p:spPr bwMode="auto">
            <a:xfrm>
              <a:off x="3744" y="2240"/>
              <a:ext cx="992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480" name="Text Box 12"/>
            <p:cNvSpPr txBox="1">
              <a:spLocks noChangeArrowheads="1"/>
            </p:cNvSpPr>
            <p:nvPr/>
          </p:nvSpPr>
          <p:spPr bwMode="auto">
            <a:xfrm>
              <a:off x="3743" y="2095"/>
              <a:ext cx="3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F</a:t>
              </a:r>
            </a:p>
          </p:txBody>
        </p:sp>
      </p:grpSp>
      <p:sp>
        <p:nvSpPr>
          <p:cNvPr id="62471" name="Text Box 13"/>
          <p:cNvSpPr txBox="1">
            <a:spLocks noChangeArrowheads="1"/>
          </p:cNvSpPr>
          <p:nvPr/>
        </p:nvSpPr>
        <p:spPr bwMode="auto">
          <a:xfrm>
            <a:off x="7319963" y="45069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62472" name="Text Box 14"/>
          <p:cNvSpPr txBox="1">
            <a:spLocks noChangeArrowheads="1"/>
          </p:cNvSpPr>
          <p:nvPr/>
        </p:nvSpPr>
        <p:spPr bwMode="auto">
          <a:xfrm>
            <a:off x="7954963" y="50911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2473" name="Text Box 15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62474" name="Text Box 16"/>
          <p:cNvSpPr txBox="1">
            <a:spLocks noChangeArrowheads="1"/>
          </p:cNvSpPr>
          <p:nvPr/>
        </p:nvSpPr>
        <p:spPr bwMode="auto">
          <a:xfrm>
            <a:off x="59737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8 will give red flowers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  The 2nd packet has 25 seeds of which 15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5"/>
          <p:cNvSpPr txBox="1">
            <a:spLocks noChangeArrowheads="1"/>
          </p:cNvSpPr>
          <p:nvPr/>
        </p:nvSpPr>
        <p:spPr bwMode="auto">
          <a:xfrm>
            <a:off x="4754563" y="3798888"/>
            <a:ext cx="481012" cy="4365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latin typeface="Times New Roman" pitchFamily="18" charset="0"/>
              </a:rPr>
              <a:t>45</a:t>
            </a:r>
          </a:p>
        </p:txBody>
      </p:sp>
      <p:sp>
        <p:nvSpPr>
          <p:cNvPr id="63491" name="Rectangle 28"/>
          <p:cNvSpPr>
            <a:spLocks noChangeArrowheads="1"/>
          </p:cNvSpPr>
          <p:nvPr/>
        </p:nvSpPr>
        <p:spPr bwMode="auto">
          <a:xfrm>
            <a:off x="5181600" y="3784600"/>
            <a:ext cx="3352800" cy="1752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2" name="Text Box 30"/>
          <p:cNvSpPr txBox="1">
            <a:spLocks noChangeArrowheads="1"/>
          </p:cNvSpPr>
          <p:nvPr/>
        </p:nvSpPr>
        <p:spPr bwMode="auto">
          <a:xfrm>
            <a:off x="7573963" y="400526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/>
              <a:t>R</a:t>
            </a:r>
          </a:p>
        </p:txBody>
      </p:sp>
      <p:sp>
        <p:nvSpPr>
          <p:cNvPr id="63493" name="Text Box 32"/>
          <p:cNvSpPr txBox="1">
            <a:spLocks noChangeArrowheads="1"/>
          </p:cNvSpPr>
          <p:nvPr/>
        </p:nvSpPr>
        <p:spPr bwMode="auto">
          <a:xfrm>
            <a:off x="5662613" y="40878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/>
              <a:t>F</a:t>
            </a:r>
          </a:p>
        </p:txBody>
      </p:sp>
      <p:sp>
        <p:nvSpPr>
          <p:cNvPr id="63497" name="Text Box 33"/>
          <p:cNvSpPr txBox="1">
            <a:spLocks noChangeArrowheads="1"/>
          </p:cNvSpPr>
          <p:nvPr/>
        </p:nvSpPr>
        <p:spPr bwMode="auto">
          <a:xfrm>
            <a:off x="7319963" y="45069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63498" name="Text Box 34"/>
          <p:cNvSpPr txBox="1">
            <a:spLocks noChangeArrowheads="1"/>
          </p:cNvSpPr>
          <p:nvPr/>
        </p:nvSpPr>
        <p:spPr bwMode="auto">
          <a:xfrm>
            <a:off x="7954963" y="50911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3499" name="Oval 31"/>
          <p:cNvSpPr>
            <a:spLocks noChangeArrowheads="1"/>
          </p:cNvSpPr>
          <p:nvPr/>
        </p:nvSpPr>
        <p:spPr bwMode="auto">
          <a:xfrm>
            <a:off x="5664200" y="4318000"/>
            <a:ext cx="15748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00" name="Oval 29"/>
          <p:cNvSpPr>
            <a:spLocks noChangeArrowheads="1"/>
          </p:cNvSpPr>
          <p:nvPr/>
        </p:nvSpPr>
        <p:spPr bwMode="auto">
          <a:xfrm>
            <a:off x="6578600" y="4318000"/>
            <a:ext cx="15748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01" name="Text Box 35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63502" name="Text Box 36"/>
          <p:cNvSpPr txBox="1">
            <a:spLocks noChangeArrowheads="1"/>
          </p:cNvSpPr>
          <p:nvPr/>
        </p:nvSpPr>
        <p:spPr bwMode="auto">
          <a:xfrm>
            <a:off x="59737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63503" name="Rectangle 47"/>
          <p:cNvSpPr>
            <a:spLocks noChangeArrowheads="1"/>
          </p:cNvSpPr>
          <p:nvPr/>
        </p:nvSpPr>
        <p:spPr bwMode="auto">
          <a:xfrm>
            <a:off x="1484313" y="3946525"/>
            <a:ext cx="2551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(R and F)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8 will give red flowers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  The 2nd packet has 25 seeds of which 15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7772400" cy="86836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Random Experiment…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91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…a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random experiment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is an action or process that leads to one of several possible outcomes. For example:</a:t>
            </a:r>
          </a:p>
        </p:txBody>
      </p:sp>
      <p:graphicFrame>
        <p:nvGraphicFramePr>
          <p:cNvPr id="310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046804"/>
              </p:ext>
            </p:extLst>
          </p:nvPr>
        </p:nvGraphicFramePr>
        <p:xfrm>
          <a:off x="1143000" y="2438400"/>
          <a:ext cx="6858000" cy="4074160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Experiment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Outcomes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Flip a coin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Heads, Tails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Selecting a color ball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Green, red, blue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Rolling a die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1,2,3,4,5,6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Picking a card from a deck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52 cards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9036" y="1387928"/>
            <a:ext cx="792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 an experiment has n possible outcomes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[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equally likely to occur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6"/>
          <p:cNvGraphicFramePr>
            <a:graphicFrameLocks noChangeAspect="1"/>
          </p:cNvGraphicFramePr>
          <p:nvPr/>
        </p:nvGraphicFramePr>
        <p:xfrm>
          <a:off x="3398838" y="3813175"/>
          <a:ext cx="4064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2" name="Equation" r:id="rId4" imgW="190417" imgH="393529" progId="Equation.3">
                  <p:embed/>
                </p:oleObj>
              </mc:Choice>
              <mc:Fallback>
                <p:oleObj name="Equation" r:id="rId4" imgW="190417" imgH="393529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3813175"/>
                        <a:ext cx="4064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754563" y="3798888"/>
            <a:ext cx="481012" cy="4365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latin typeface="Times New Roman" pitchFamily="18" charset="0"/>
              </a:rPr>
              <a:t>45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181600" y="3784600"/>
            <a:ext cx="3352800" cy="1752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7573963" y="400526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/>
              <a:t>R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5662613" y="40878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/>
              <a:t>F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319963" y="45069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954963" y="50911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5664200" y="4318000"/>
            <a:ext cx="15748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6578600" y="4318000"/>
            <a:ext cx="15748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4" name="Rectangle 25"/>
          <p:cNvSpPr>
            <a:spLocks noChangeArrowheads="1"/>
          </p:cNvSpPr>
          <p:nvPr/>
        </p:nvSpPr>
        <p:spPr bwMode="auto">
          <a:xfrm>
            <a:off x="6705600" y="4572000"/>
            <a:ext cx="279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59737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1484313" y="3946525"/>
            <a:ext cx="2551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(R and F)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8 will give red flowers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  The 2nd packet has 25 seeds of which 15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398838" y="3813175"/>
          <a:ext cx="4064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4" name="Equation" r:id="rId4" imgW="190417" imgH="393529" progId="Equation.3">
                  <p:embed/>
                </p:oleObj>
              </mc:Choice>
              <mc:Fallback>
                <p:oleObj name="Equation" r:id="rId4" imgW="190417" imgH="393529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3813175"/>
                        <a:ext cx="4064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3" descr="Light downward diagonal"/>
          <p:cNvSpPr txBox="1">
            <a:spLocks noChangeArrowheads="1"/>
          </p:cNvSpPr>
          <p:nvPr/>
        </p:nvSpPr>
        <p:spPr bwMode="auto">
          <a:xfrm>
            <a:off x="4754563" y="3798888"/>
            <a:ext cx="481012" cy="436562"/>
          </a:xfrm>
          <a:prstGeom prst="rect">
            <a:avLst/>
          </a:prstGeom>
          <a:pattFill prst="ltDnDiag">
            <a:fgClr>
              <a:srgbClr val="008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latin typeface="Times New Roman" pitchFamily="18" charset="0"/>
              </a:rPr>
              <a:t>45</a:t>
            </a:r>
          </a:p>
        </p:txBody>
      </p:sp>
      <p:sp>
        <p:nvSpPr>
          <p:cNvPr id="6149" name="Rectangle 4" descr="Light downward diagonal"/>
          <p:cNvSpPr>
            <a:spLocks noChangeArrowheads="1"/>
          </p:cNvSpPr>
          <p:nvPr/>
        </p:nvSpPr>
        <p:spPr bwMode="auto">
          <a:xfrm>
            <a:off x="5181600" y="3784600"/>
            <a:ext cx="3352800" cy="1752600"/>
          </a:xfrm>
          <a:prstGeom prst="rect">
            <a:avLst/>
          </a:prstGeom>
          <a:pattFill prst="ltDnDiag">
            <a:fgClr>
              <a:srgbClr val="008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7573963" y="400526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/>
              <a:t>R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662613" y="40878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/>
              <a:t>F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319963" y="45069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954963" y="50911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5664200" y="4318000"/>
            <a:ext cx="15748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6578600" y="4318000"/>
            <a:ext cx="15748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6705600" y="4572000"/>
            <a:ext cx="279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9737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484313" y="3946525"/>
            <a:ext cx="2551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(R and F)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graphicFrame>
        <p:nvGraphicFramePr>
          <p:cNvPr id="563226" name="Object 26"/>
          <p:cNvGraphicFramePr>
            <a:graphicFrameLocks noChangeAspect="1"/>
          </p:cNvGraphicFramePr>
          <p:nvPr/>
        </p:nvGraphicFramePr>
        <p:xfrm>
          <a:off x="3424238" y="4235450"/>
          <a:ext cx="406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5" name="Equation" r:id="rId6" imgW="190335" imgH="164957" progId="Equation.3">
                  <p:embed/>
                </p:oleObj>
              </mc:Choice>
              <mc:Fallback>
                <p:oleObj name="Equation" r:id="rId6" imgW="190335" imgH="164957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4235450"/>
                        <a:ext cx="4064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8 will give red flowers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  The 2nd packet has 25 seeds of which 15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0"/>
          <p:cNvSpPr txBox="1">
            <a:spLocks noChangeArrowheads="1"/>
          </p:cNvSpPr>
          <p:nvPr/>
        </p:nvSpPr>
        <p:spPr bwMode="auto">
          <a:xfrm>
            <a:off x="4754563" y="3798888"/>
            <a:ext cx="481012" cy="4365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latin typeface="Times New Roman" pitchFamily="18" charset="0"/>
              </a:rPr>
              <a:t>45</a:t>
            </a:r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5181600" y="3784600"/>
            <a:ext cx="3352800" cy="1752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Text Box 3"/>
          <p:cNvSpPr txBox="1">
            <a:spLocks noChangeArrowheads="1"/>
          </p:cNvSpPr>
          <p:nvPr/>
        </p:nvSpPr>
        <p:spPr bwMode="auto">
          <a:xfrm>
            <a:off x="7573963" y="400526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/>
              <a:t>R</a:t>
            </a:r>
          </a:p>
        </p:txBody>
      </p:sp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5662613" y="40878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/>
              <a:t>F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319963" y="45069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954963" y="50911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5664200" y="4318000"/>
            <a:ext cx="15748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6578600" y="4318000"/>
            <a:ext cx="15748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59737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7185" name="Rectangle 19"/>
          <p:cNvSpPr>
            <a:spLocks noChangeArrowheads="1"/>
          </p:cNvSpPr>
          <p:nvPr/>
        </p:nvSpPr>
        <p:spPr bwMode="auto">
          <a:xfrm>
            <a:off x="1484313" y="3946525"/>
            <a:ext cx="2551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(R and F)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69913" y="4632325"/>
            <a:ext cx="1458912" cy="457200"/>
            <a:chOff x="823" y="2774"/>
            <a:chExt cx="919" cy="288"/>
          </a:xfrm>
        </p:grpSpPr>
        <p:sp>
          <p:nvSpPr>
            <p:cNvPr id="7190" name="Rectangle 36"/>
            <p:cNvSpPr>
              <a:spLocks noChangeArrowheads="1"/>
            </p:cNvSpPr>
            <p:nvPr/>
          </p:nvSpPr>
          <p:spPr bwMode="auto">
            <a:xfrm>
              <a:off x="823" y="2774"/>
              <a:ext cx="9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(R F) </a:t>
              </a:r>
              <a:r>
                <a:rPr lang="en-US" sz="2400" b="1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7191" name="Line 37"/>
            <p:cNvSpPr>
              <a:spLocks noChangeShapeType="1"/>
            </p:cNvSpPr>
            <p:nvPr/>
          </p:nvSpPr>
          <p:spPr bwMode="auto">
            <a:xfrm>
              <a:off x="1200" y="283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graphicFrame>
        <p:nvGraphicFramePr>
          <p:cNvPr id="7170" name="Object 39"/>
          <p:cNvGraphicFramePr>
            <a:graphicFrameLocks noChangeAspect="1"/>
          </p:cNvGraphicFramePr>
          <p:nvPr/>
        </p:nvGraphicFramePr>
        <p:xfrm>
          <a:off x="1905000" y="4492625"/>
          <a:ext cx="3825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6" name="Equation" r:id="rId3" imgW="164957" imgH="393359" progId="Equation.3">
                  <p:embed/>
                </p:oleObj>
              </mc:Choice>
              <mc:Fallback>
                <p:oleObj name="Equation" r:id="rId3" imgW="164957" imgH="393359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92625"/>
                        <a:ext cx="3825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0"/>
          <p:cNvGraphicFramePr>
            <a:graphicFrameLocks noChangeAspect="1"/>
          </p:cNvGraphicFramePr>
          <p:nvPr/>
        </p:nvGraphicFramePr>
        <p:xfrm>
          <a:off x="3398838" y="3813175"/>
          <a:ext cx="4064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7" name="Equation" r:id="rId5" imgW="190417" imgH="393529" progId="Equation.3">
                  <p:embed/>
                </p:oleObj>
              </mc:Choice>
              <mc:Fallback>
                <p:oleObj name="Equation" r:id="rId5" imgW="190417" imgH="393529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3813175"/>
                        <a:ext cx="4064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1"/>
          <p:cNvGraphicFramePr>
            <a:graphicFrameLocks noChangeAspect="1"/>
          </p:cNvGraphicFramePr>
          <p:nvPr/>
        </p:nvGraphicFramePr>
        <p:xfrm>
          <a:off x="3424238" y="4235450"/>
          <a:ext cx="406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8" name="Equation" r:id="rId7" imgW="190335" imgH="164957" progId="Equation.3">
                  <p:embed/>
                </p:oleObj>
              </mc:Choice>
              <mc:Fallback>
                <p:oleObj name="Equation" r:id="rId7" imgW="190335" imgH="164957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4235450"/>
                        <a:ext cx="4064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7" name="Rectangle 42"/>
          <p:cNvSpPr>
            <a:spLocks noChangeArrowheads="1"/>
          </p:cNvSpPr>
          <p:nvPr/>
        </p:nvSpPr>
        <p:spPr bwMode="auto">
          <a:xfrm>
            <a:off x="6705600" y="4572000"/>
            <a:ext cx="279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8" name="Text Box 43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8 will give red flowers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  The 2nd packet has 25 seeds of which 15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2"/>
          <p:cNvSpPr txBox="1">
            <a:spLocks noChangeArrowheads="1"/>
          </p:cNvSpPr>
          <p:nvPr/>
        </p:nvSpPr>
        <p:spPr bwMode="auto">
          <a:xfrm>
            <a:off x="4754563" y="3798888"/>
            <a:ext cx="481012" cy="4365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latin typeface="Times New Roman" pitchFamily="18" charset="0"/>
              </a:rPr>
              <a:t>45</a:t>
            </a: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5181600" y="3784600"/>
            <a:ext cx="3352800" cy="1752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Text Box 4"/>
          <p:cNvSpPr txBox="1">
            <a:spLocks noChangeArrowheads="1"/>
          </p:cNvSpPr>
          <p:nvPr/>
        </p:nvSpPr>
        <p:spPr bwMode="auto">
          <a:xfrm>
            <a:off x="7573963" y="400526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/>
              <a:t>R</a:t>
            </a:r>
          </a:p>
        </p:txBody>
      </p:sp>
      <p:sp>
        <p:nvSpPr>
          <p:cNvPr id="8201" name="Text Box 5"/>
          <p:cNvSpPr txBox="1">
            <a:spLocks noChangeArrowheads="1"/>
          </p:cNvSpPr>
          <p:nvPr/>
        </p:nvSpPr>
        <p:spPr bwMode="auto">
          <a:xfrm>
            <a:off x="5662613" y="40878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/>
              <a:t>F</a:t>
            </a:r>
          </a:p>
        </p:txBody>
      </p:sp>
      <p:sp>
        <p:nvSpPr>
          <p:cNvPr id="8205" name="Text Box 10"/>
          <p:cNvSpPr txBox="1">
            <a:spLocks noChangeArrowheads="1"/>
          </p:cNvSpPr>
          <p:nvPr/>
        </p:nvSpPr>
        <p:spPr bwMode="auto">
          <a:xfrm>
            <a:off x="7319963" y="45069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8206" name="Text Box 11"/>
          <p:cNvSpPr txBox="1">
            <a:spLocks noChangeArrowheads="1"/>
          </p:cNvSpPr>
          <p:nvPr/>
        </p:nvSpPr>
        <p:spPr bwMode="auto">
          <a:xfrm>
            <a:off x="7954963" y="50911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8207" name="Oval 12" descr="Light downward diagonal"/>
          <p:cNvSpPr>
            <a:spLocks noChangeArrowheads="1"/>
          </p:cNvSpPr>
          <p:nvPr/>
        </p:nvSpPr>
        <p:spPr bwMode="auto">
          <a:xfrm>
            <a:off x="5664200" y="4318000"/>
            <a:ext cx="1574800" cy="914400"/>
          </a:xfrm>
          <a:prstGeom prst="ellipse">
            <a:avLst/>
          </a:prstGeom>
          <a:pattFill prst="ltDnDiag">
            <a:fgClr>
              <a:srgbClr val="0080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8" name="Oval 13"/>
          <p:cNvSpPr>
            <a:spLocks noChangeArrowheads="1"/>
          </p:cNvSpPr>
          <p:nvPr/>
        </p:nvSpPr>
        <p:spPr bwMode="auto">
          <a:xfrm>
            <a:off x="6578600" y="4318000"/>
            <a:ext cx="15748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9" name="Text Box 15"/>
          <p:cNvSpPr txBox="1">
            <a:spLocks noChangeArrowheads="1"/>
          </p:cNvSpPr>
          <p:nvPr/>
        </p:nvSpPr>
        <p:spPr bwMode="auto">
          <a:xfrm>
            <a:off x="59737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8210" name="Rectangle 16"/>
          <p:cNvSpPr>
            <a:spLocks noChangeArrowheads="1"/>
          </p:cNvSpPr>
          <p:nvPr/>
        </p:nvSpPr>
        <p:spPr bwMode="auto">
          <a:xfrm>
            <a:off x="1484313" y="3946525"/>
            <a:ext cx="2551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(R and F)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sp>
        <p:nvSpPr>
          <p:cNvPr id="564241" name="Rectangle 17"/>
          <p:cNvSpPr>
            <a:spLocks noChangeArrowheads="1"/>
          </p:cNvSpPr>
          <p:nvPr/>
        </p:nvSpPr>
        <p:spPr bwMode="auto">
          <a:xfrm>
            <a:off x="3059113" y="4632325"/>
            <a:ext cx="163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(F)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69913" y="4632325"/>
            <a:ext cx="1458912" cy="457200"/>
            <a:chOff x="823" y="2774"/>
            <a:chExt cx="919" cy="288"/>
          </a:xfrm>
        </p:grpSpPr>
        <p:sp>
          <p:nvSpPr>
            <p:cNvPr id="8216" name="Rectangle 25"/>
            <p:cNvSpPr>
              <a:spLocks noChangeArrowheads="1"/>
            </p:cNvSpPr>
            <p:nvPr/>
          </p:nvSpPr>
          <p:spPr bwMode="auto">
            <a:xfrm>
              <a:off x="823" y="2774"/>
              <a:ext cx="9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(R F) </a:t>
              </a:r>
              <a:r>
                <a:rPr lang="en-US" sz="2400" b="1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8217" name="Line 26"/>
            <p:cNvSpPr>
              <a:spLocks noChangeShapeType="1"/>
            </p:cNvSpPr>
            <p:nvPr/>
          </p:nvSpPr>
          <p:spPr bwMode="auto">
            <a:xfrm>
              <a:off x="1200" y="283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graphicFrame>
        <p:nvGraphicFramePr>
          <p:cNvPr id="8194" name="Object 28"/>
          <p:cNvGraphicFramePr>
            <a:graphicFrameLocks noChangeAspect="1"/>
          </p:cNvGraphicFramePr>
          <p:nvPr/>
        </p:nvGraphicFramePr>
        <p:xfrm>
          <a:off x="1905000" y="4492625"/>
          <a:ext cx="3825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18" name="Equation" r:id="rId3" imgW="164957" imgH="393359" progId="Equation.3">
                  <p:embed/>
                </p:oleObj>
              </mc:Choice>
              <mc:Fallback>
                <p:oleObj name="Equation" r:id="rId3" imgW="164957" imgH="393359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92625"/>
                        <a:ext cx="3825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29"/>
          <p:cNvGraphicFramePr>
            <a:graphicFrameLocks noChangeAspect="1"/>
          </p:cNvGraphicFramePr>
          <p:nvPr/>
        </p:nvGraphicFramePr>
        <p:xfrm>
          <a:off x="3398838" y="3813175"/>
          <a:ext cx="4064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19" name="Equation" r:id="rId5" imgW="190417" imgH="393529" progId="Equation.3">
                  <p:embed/>
                </p:oleObj>
              </mc:Choice>
              <mc:Fallback>
                <p:oleObj name="Equation" r:id="rId5" imgW="190417" imgH="393529" progId="Equation.3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3813175"/>
                        <a:ext cx="4064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0"/>
          <p:cNvGraphicFramePr>
            <a:graphicFrameLocks noChangeAspect="1"/>
          </p:cNvGraphicFramePr>
          <p:nvPr/>
        </p:nvGraphicFramePr>
        <p:xfrm>
          <a:off x="3424238" y="4235450"/>
          <a:ext cx="406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0" name="Equation" r:id="rId7" imgW="190335" imgH="164957" progId="Equation.3">
                  <p:embed/>
                </p:oleObj>
              </mc:Choice>
              <mc:Fallback>
                <p:oleObj name="Equation" r:id="rId7" imgW="190335" imgH="164957" progId="Equation.3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4235450"/>
                        <a:ext cx="4064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31"/>
          <p:cNvGraphicFramePr>
            <a:graphicFrameLocks noChangeAspect="1"/>
          </p:cNvGraphicFramePr>
          <p:nvPr/>
        </p:nvGraphicFramePr>
        <p:xfrm>
          <a:off x="1900238" y="4946650"/>
          <a:ext cx="406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1" name="Equation" r:id="rId9" imgW="190335" imgH="164957" progId="Equation.3">
                  <p:embed/>
                </p:oleObj>
              </mc:Choice>
              <mc:Fallback>
                <p:oleObj name="Equation" r:id="rId9" imgW="190335" imgH="164957" progId="Equation.3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4946650"/>
                        <a:ext cx="4064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" name="Rectangle 32"/>
          <p:cNvSpPr>
            <a:spLocks noChangeArrowheads="1"/>
          </p:cNvSpPr>
          <p:nvPr/>
        </p:nvSpPr>
        <p:spPr bwMode="auto">
          <a:xfrm>
            <a:off x="6705600" y="4572000"/>
            <a:ext cx="279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4" name="Text Box 33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8 will give red flowers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  The 2nd packet has 25 seeds of which 15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4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2"/>
          <p:cNvSpPr txBox="1">
            <a:spLocks noChangeArrowheads="1"/>
          </p:cNvSpPr>
          <p:nvPr/>
        </p:nvSpPr>
        <p:spPr bwMode="auto">
          <a:xfrm>
            <a:off x="4754563" y="3798888"/>
            <a:ext cx="481012" cy="4365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latin typeface="Times New Roman" pitchFamily="18" charset="0"/>
              </a:rPr>
              <a:t>45</a:t>
            </a:r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5181600" y="3784600"/>
            <a:ext cx="3352800" cy="1752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5" name="Text Box 4"/>
          <p:cNvSpPr txBox="1">
            <a:spLocks noChangeArrowheads="1"/>
          </p:cNvSpPr>
          <p:nvPr/>
        </p:nvSpPr>
        <p:spPr bwMode="auto">
          <a:xfrm>
            <a:off x="7573963" y="400526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/>
              <a:t>R</a:t>
            </a: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5662613" y="40878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/>
              <a:t>F</a:t>
            </a:r>
          </a:p>
        </p:txBody>
      </p:sp>
      <p:sp>
        <p:nvSpPr>
          <p:cNvPr id="9230" name="Text Box 10"/>
          <p:cNvSpPr txBox="1">
            <a:spLocks noChangeArrowheads="1"/>
          </p:cNvSpPr>
          <p:nvPr/>
        </p:nvSpPr>
        <p:spPr bwMode="auto">
          <a:xfrm>
            <a:off x="7319963" y="45069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9231" name="Text Box 11"/>
          <p:cNvSpPr txBox="1">
            <a:spLocks noChangeArrowheads="1"/>
          </p:cNvSpPr>
          <p:nvPr/>
        </p:nvSpPr>
        <p:spPr bwMode="auto">
          <a:xfrm>
            <a:off x="7954963" y="50911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9232" name="Oval 12" descr="Light downward diagonal"/>
          <p:cNvSpPr>
            <a:spLocks noChangeArrowheads="1"/>
          </p:cNvSpPr>
          <p:nvPr/>
        </p:nvSpPr>
        <p:spPr bwMode="auto">
          <a:xfrm>
            <a:off x="5664200" y="4318000"/>
            <a:ext cx="1574800" cy="914400"/>
          </a:xfrm>
          <a:prstGeom prst="ellipse">
            <a:avLst/>
          </a:prstGeom>
          <a:pattFill prst="ltDnDiag">
            <a:fgClr>
              <a:srgbClr val="0080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3" name="Oval 13"/>
          <p:cNvSpPr>
            <a:spLocks noChangeArrowheads="1"/>
          </p:cNvSpPr>
          <p:nvPr/>
        </p:nvSpPr>
        <p:spPr bwMode="auto">
          <a:xfrm>
            <a:off x="6578600" y="4318000"/>
            <a:ext cx="15748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4" name="Text Box 14"/>
          <p:cNvSpPr txBox="1">
            <a:spLocks noChangeArrowheads="1"/>
          </p:cNvSpPr>
          <p:nvPr/>
        </p:nvSpPr>
        <p:spPr bwMode="auto">
          <a:xfrm>
            <a:off x="59737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9235" name="Rectangle 15"/>
          <p:cNvSpPr>
            <a:spLocks noChangeArrowheads="1"/>
          </p:cNvSpPr>
          <p:nvPr/>
        </p:nvSpPr>
        <p:spPr bwMode="auto">
          <a:xfrm>
            <a:off x="1484313" y="3946525"/>
            <a:ext cx="2551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(R and F)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sp>
        <p:nvSpPr>
          <p:cNvPr id="9236" name="Rectangle 16"/>
          <p:cNvSpPr>
            <a:spLocks noChangeArrowheads="1"/>
          </p:cNvSpPr>
          <p:nvPr/>
        </p:nvSpPr>
        <p:spPr bwMode="auto">
          <a:xfrm>
            <a:off x="3059113" y="4632325"/>
            <a:ext cx="163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(F)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graphicFrame>
        <p:nvGraphicFramePr>
          <p:cNvPr id="565265" name="Object 17"/>
          <p:cNvGraphicFramePr>
            <a:graphicFrameLocks noChangeAspect="1"/>
          </p:cNvGraphicFramePr>
          <p:nvPr/>
        </p:nvGraphicFramePr>
        <p:xfrm>
          <a:off x="4032250" y="4506913"/>
          <a:ext cx="460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0" name="Equation" r:id="rId3" imgW="215713" imgH="393359" progId="Equation.3">
                  <p:embed/>
                </p:oleObj>
              </mc:Choice>
              <mc:Fallback>
                <p:oleObj name="Equation" r:id="rId3" imgW="215713" imgH="393359" progId="Equation.3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4506913"/>
                        <a:ext cx="460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69913" y="4632325"/>
            <a:ext cx="1458912" cy="457200"/>
            <a:chOff x="823" y="2774"/>
            <a:chExt cx="919" cy="288"/>
          </a:xfrm>
        </p:grpSpPr>
        <p:sp>
          <p:nvSpPr>
            <p:cNvPr id="9240" name="Rectangle 24"/>
            <p:cNvSpPr>
              <a:spLocks noChangeArrowheads="1"/>
            </p:cNvSpPr>
            <p:nvPr/>
          </p:nvSpPr>
          <p:spPr bwMode="auto">
            <a:xfrm>
              <a:off x="823" y="2774"/>
              <a:ext cx="9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(R F) </a:t>
              </a:r>
              <a:r>
                <a:rPr lang="en-US" sz="2400" b="1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>
              <a:off x="1200" y="283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graphicFrame>
        <p:nvGraphicFramePr>
          <p:cNvPr id="9219" name="Object 26"/>
          <p:cNvGraphicFramePr>
            <a:graphicFrameLocks noChangeAspect="1"/>
          </p:cNvGraphicFramePr>
          <p:nvPr/>
        </p:nvGraphicFramePr>
        <p:xfrm>
          <a:off x="1905000" y="4492625"/>
          <a:ext cx="3825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1" name="Equation" r:id="rId5" imgW="164957" imgH="393359" progId="Equation.3">
                  <p:embed/>
                </p:oleObj>
              </mc:Choice>
              <mc:Fallback>
                <p:oleObj name="Equation" r:id="rId5" imgW="164957" imgH="393359" progId="Equation.3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92625"/>
                        <a:ext cx="3825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27"/>
          <p:cNvGraphicFramePr>
            <a:graphicFrameLocks noChangeAspect="1"/>
          </p:cNvGraphicFramePr>
          <p:nvPr/>
        </p:nvGraphicFramePr>
        <p:xfrm>
          <a:off x="3398838" y="3813175"/>
          <a:ext cx="4064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2" name="Equation" r:id="rId7" imgW="190417" imgH="393529" progId="Equation.3">
                  <p:embed/>
                </p:oleObj>
              </mc:Choice>
              <mc:Fallback>
                <p:oleObj name="Equation" r:id="rId7" imgW="190417" imgH="393529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3813175"/>
                        <a:ext cx="4064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28"/>
          <p:cNvGraphicFramePr>
            <a:graphicFrameLocks noChangeAspect="1"/>
          </p:cNvGraphicFramePr>
          <p:nvPr/>
        </p:nvGraphicFramePr>
        <p:xfrm>
          <a:off x="3424238" y="4235450"/>
          <a:ext cx="406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3" name="Equation" r:id="rId9" imgW="190335" imgH="164957" progId="Equation.3">
                  <p:embed/>
                </p:oleObj>
              </mc:Choice>
              <mc:Fallback>
                <p:oleObj name="Equation" r:id="rId9" imgW="190335" imgH="164957" progId="Equation.3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4235450"/>
                        <a:ext cx="4064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29"/>
          <p:cNvGraphicFramePr>
            <a:graphicFrameLocks noChangeAspect="1"/>
          </p:cNvGraphicFramePr>
          <p:nvPr/>
        </p:nvGraphicFramePr>
        <p:xfrm>
          <a:off x="1900238" y="4946650"/>
          <a:ext cx="406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4" name="Equation" r:id="rId11" imgW="190335" imgH="164957" progId="Equation.3">
                  <p:embed/>
                </p:oleObj>
              </mc:Choice>
              <mc:Fallback>
                <p:oleObj name="Equation" r:id="rId11" imgW="190335" imgH="164957" progId="Equation.3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4946650"/>
                        <a:ext cx="4064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Text Box 31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8 will give red flowers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  The 2nd packet has 25 seeds of which 15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2" descr="Light downward diagonal"/>
          <p:cNvSpPr txBox="1">
            <a:spLocks noChangeArrowheads="1"/>
          </p:cNvSpPr>
          <p:nvPr/>
        </p:nvSpPr>
        <p:spPr bwMode="auto">
          <a:xfrm>
            <a:off x="4754563" y="3798888"/>
            <a:ext cx="481012" cy="436562"/>
          </a:xfrm>
          <a:prstGeom prst="rect">
            <a:avLst/>
          </a:prstGeom>
          <a:pattFill prst="ltDnDiag">
            <a:fgClr>
              <a:srgbClr val="008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latin typeface="Times New Roman" pitchFamily="18" charset="0"/>
              </a:rPr>
              <a:t>45</a:t>
            </a:r>
          </a:p>
        </p:txBody>
      </p:sp>
      <p:sp>
        <p:nvSpPr>
          <p:cNvPr id="10249" name="Rectangle 3" descr="Light downward diagonal"/>
          <p:cNvSpPr>
            <a:spLocks noChangeArrowheads="1"/>
          </p:cNvSpPr>
          <p:nvPr/>
        </p:nvSpPr>
        <p:spPr bwMode="auto">
          <a:xfrm>
            <a:off x="5181600" y="3784600"/>
            <a:ext cx="3352800" cy="1752600"/>
          </a:xfrm>
          <a:prstGeom prst="rect">
            <a:avLst/>
          </a:prstGeom>
          <a:pattFill prst="ltDnDiag">
            <a:fgClr>
              <a:srgbClr val="008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0" name="Text Box 4"/>
          <p:cNvSpPr txBox="1">
            <a:spLocks noChangeArrowheads="1"/>
          </p:cNvSpPr>
          <p:nvPr/>
        </p:nvSpPr>
        <p:spPr bwMode="auto">
          <a:xfrm>
            <a:off x="7573963" y="400526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/>
              <a:t>R</a:t>
            </a:r>
          </a:p>
        </p:txBody>
      </p:sp>
      <p:sp>
        <p:nvSpPr>
          <p:cNvPr id="10251" name="Text Box 5"/>
          <p:cNvSpPr txBox="1">
            <a:spLocks noChangeArrowheads="1"/>
          </p:cNvSpPr>
          <p:nvPr/>
        </p:nvSpPr>
        <p:spPr bwMode="auto">
          <a:xfrm>
            <a:off x="5662613" y="40878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/>
              <a:t>F</a:t>
            </a:r>
          </a:p>
        </p:txBody>
      </p:sp>
      <p:sp>
        <p:nvSpPr>
          <p:cNvPr id="10255" name="Text Box 10"/>
          <p:cNvSpPr txBox="1">
            <a:spLocks noChangeArrowheads="1"/>
          </p:cNvSpPr>
          <p:nvPr/>
        </p:nvSpPr>
        <p:spPr bwMode="auto">
          <a:xfrm>
            <a:off x="7319963" y="45069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10256" name="Text Box 11"/>
          <p:cNvSpPr txBox="1">
            <a:spLocks noChangeArrowheads="1"/>
          </p:cNvSpPr>
          <p:nvPr/>
        </p:nvSpPr>
        <p:spPr bwMode="auto">
          <a:xfrm>
            <a:off x="7954963" y="50911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0257" name="Oval 12"/>
          <p:cNvSpPr>
            <a:spLocks noChangeArrowheads="1"/>
          </p:cNvSpPr>
          <p:nvPr/>
        </p:nvSpPr>
        <p:spPr bwMode="auto">
          <a:xfrm>
            <a:off x="5664200" y="4318000"/>
            <a:ext cx="15748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8" name="Oval 13"/>
          <p:cNvSpPr>
            <a:spLocks noChangeArrowheads="1"/>
          </p:cNvSpPr>
          <p:nvPr/>
        </p:nvSpPr>
        <p:spPr bwMode="auto">
          <a:xfrm>
            <a:off x="6578600" y="4318000"/>
            <a:ext cx="15748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9" name="Text Box 14"/>
          <p:cNvSpPr txBox="1">
            <a:spLocks noChangeArrowheads="1"/>
          </p:cNvSpPr>
          <p:nvPr/>
        </p:nvSpPr>
        <p:spPr bwMode="auto">
          <a:xfrm>
            <a:off x="59737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10260" name="Rectangle 15"/>
          <p:cNvSpPr>
            <a:spLocks noChangeArrowheads="1"/>
          </p:cNvSpPr>
          <p:nvPr/>
        </p:nvSpPr>
        <p:spPr bwMode="auto">
          <a:xfrm>
            <a:off x="1484313" y="3946525"/>
            <a:ext cx="2551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(R and F)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sp>
        <p:nvSpPr>
          <p:cNvPr id="10261" name="Rectangle 16"/>
          <p:cNvSpPr>
            <a:spLocks noChangeArrowheads="1"/>
          </p:cNvSpPr>
          <p:nvPr/>
        </p:nvSpPr>
        <p:spPr bwMode="auto">
          <a:xfrm>
            <a:off x="3059113" y="4632325"/>
            <a:ext cx="163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(F)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graphicFrame>
        <p:nvGraphicFramePr>
          <p:cNvPr id="10242" name="Object 17"/>
          <p:cNvGraphicFramePr>
            <a:graphicFrameLocks noChangeAspect="1"/>
          </p:cNvGraphicFramePr>
          <p:nvPr/>
        </p:nvGraphicFramePr>
        <p:xfrm>
          <a:off x="4032250" y="4506913"/>
          <a:ext cx="460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22" name="Equation" r:id="rId3" imgW="215713" imgH="393359" progId="Equation.3">
                  <p:embed/>
                </p:oleObj>
              </mc:Choice>
              <mc:Fallback>
                <p:oleObj name="Equation" r:id="rId3" imgW="215713" imgH="393359" progId="Equation.3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4506913"/>
                        <a:ext cx="460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69913" y="4632325"/>
            <a:ext cx="1458912" cy="457200"/>
            <a:chOff x="823" y="2774"/>
            <a:chExt cx="919" cy="288"/>
          </a:xfrm>
        </p:grpSpPr>
        <p:sp>
          <p:nvSpPr>
            <p:cNvPr id="10265" name="Rectangle 19"/>
            <p:cNvSpPr>
              <a:spLocks noChangeArrowheads="1"/>
            </p:cNvSpPr>
            <p:nvPr/>
          </p:nvSpPr>
          <p:spPr bwMode="auto">
            <a:xfrm>
              <a:off x="823" y="2774"/>
              <a:ext cx="9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(R F) </a:t>
              </a:r>
              <a:r>
                <a:rPr lang="en-US" sz="2400" b="1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10266" name="Line 20"/>
            <p:cNvSpPr>
              <a:spLocks noChangeShapeType="1"/>
            </p:cNvSpPr>
            <p:nvPr/>
          </p:nvSpPr>
          <p:spPr bwMode="auto">
            <a:xfrm>
              <a:off x="1200" y="283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graphicFrame>
        <p:nvGraphicFramePr>
          <p:cNvPr id="10243" name="Object 21"/>
          <p:cNvGraphicFramePr>
            <a:graphicFrameLocks noChangeAspect="1"/>
          </p:cNvGraphicFramePr>
          <p:nvPr/>
        </p:nvGraphicFramePr>
        <p:xfrm>
          <a:off x="1905000" y="4492625"/>
          <a:ext cx="3825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23" name="Equation" r:id="rId5" imgW="164957" imgH="393359" progId="Equation.3">
                  <p:embed/>
                </p:oleObj>
              </mc:Choice>
              <mc:Fallback>
                <p:oleObj name="Equation" r:id="rId5" imgW="164957" imgH="393359" progId="Equation.3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92625"/>
                        <a:ext cx="3825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22"/>
          <p:cNvGraphicFramePr>
            <a:graphicFrameLocks noChangeAspect="1"/>
          </p:cNvGraphicFramePr>
          <p:nvPr/>
        </p:nvGraphicFramePr>
        <p:xfrm>
          <a:off x="3398838" y="3813175"/>
          <a:ext cx="4064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24" name="Equation" r:id="rId7" imgW="190417" imgH="393529" progId="Equation.3">
                  <p:embed/>
                </p:oleObj>
              </mc:Choice>
              <mc:Fallback>
                <p:oleObj name="Equation" r:id="rId7" imgW="190417" imgH="393529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3813175"/>
                        <a:ext cx="4064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23"/>
          <p:cNvGraphicFramePr>
            <a:graphicFrameLocks noChangeAspect="1"/>
          </p:cNvGraphicFramePr>
          <p:nvPr/>
        </p:nvGraphicFramePr>
        <p:xfrm>
          <a:off x="3424238" y="4235450"/>
          <a:ext cx="406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25" name="Equation" r:id="rId9" imgW="190335" imgH="164957" progId="Equation.3">
                  <p:embed/>
                </p:oleObj>
              </mc:Choice>
              <mc:Fallback>
                <p:oleObj name="Equation" r:id="rId9" imgW="190335" imgH="164957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4235450"/>
                        <a:ext cx="4064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24"/>
          <p:cNvGraphicFramePr>
            <a:graphicFrameLocks noChangeAspect="1"/>
          </p:cNvGraphicFramePr>
          <p:nvPr/>
        </p:nvGraphicFramePr>
        <p:xfrm>
          <a:off x="1900238" y="4946650"/>
          <a:ext cx="406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26" name="Equation" r:id="rId11" imgW="190335" imgH="164957" progId="Equation.3">
                  <p:embed/>
                </p:oleObj>
              </mc:Choice>
              <mc:Fallback>
                <p:oleObj name="Equation" r:id="rId11" imgW="190335" imgH="164957" progId="Equation.3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4946650"/>
                        <a:ext cx="4064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3" name="Text Box 25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graphicFrame>
        <p:nvGraphicFramePr>
          <p:cNvPr id="569370" name="Object 26"/>
          <p:cNvGraphicFramePr>
            <a:graphicFrameLocks noChangeAspect="1"/>
          </p:cNvGraphicFramePr>
          <p:nvPr/>
        </p:nvGraphicFramePr>
        <p:xfrm>
          <a:off x="4084638" y="4921250"/>
          <a:ext cx="406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27" name="Equation" r:id="rId13" imgW="190335" imgH="164957" progId="Equation.3">
                  <p:embed/>
                </p:oleObj>
              </mc:Choice>
              <mc:Fallback>
                <p:oleObj name="Equation" r:id="rId13" imgW="190335" imgH="164957" progId="Equation.3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4921250"/>
                        <a:ext cx="4064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8 will give red flowers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  The 2nd packet has 25 seeds of which 15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Text Box 2"/>
          <p:cNvSpPr txBox="1">
            <a:spLocks noChangeArrowheads="1"/>
          </p:cNvSpPr>
          <p:nvPr/>
        </p:nvSpPr>
        <p:spPr bwMode="auto">
          <a:xfrm>
            <a:off x="4754563" y="3798888"/>
            <a:ext cx="481012" cy="4365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latin typeface="Times New Roman" pitchFamily="18" charset="0"/>
              </a:rPr>
              <a:t>45</a:t>
            </a:r>
          </a:p>
        </p:txBody>
      </p:sp>
      <p:sp>
        <p:nvSpPr>
          <p:cNvPr id="11278" name="Rectangle 3"/>
          <p:cNvSpPr>
            <a:spLocks noChangeArrowheads="1"/>
          </p:cNvSpPr>
          <p:nvPr/>
        </p:nvSpPr>
        <p:spPr bwMode="auto">
          <a:xfrm>
            <a:off x="5181600" y="3784600"/>
            <a:ext cx="3352800" cy="1752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9" name="Text Box 4"/>
          <p:cNvSpPr txBox="1">
            <a:spLocks noChangeArrowheads="1"/>
          </p:cNvSpPr>
          <p:nvPr/>
        </p:nvSpPr>
        <p:spPr bwMode="auto">
          <a:xfrm>
            <a:off x="7573963" y="400526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/>
              <a:t>R</a:t>
            </a:r>
          </a:p>
        </p:txBody>
      </p:sp>
      <p:sp>
        <p:nvSpPr>
          <p:cNvPr id="11280" name="Text Box 5"/>
          <p:cNvSpPr txBox="1">
            <a:spLocks noChangeArrowheads="1"/>
          </p:cNvSpPr>
          <p:nvPr/>
        </p:nvSpPr>
        <p:spPr bwMode="auto">
          <a:xfrm>
            <a:off x="5662613" y="40878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/>
              <a:t>F</a:t>
            </a:r>
          </a:p>
        </p:txBody>
      </p:sp>
      <p:sp>
        <p:nvSpPr>
          <p:cNvPr id="11284" name="Text Box 10"/>
          <p:cNvSpPr txBox="1">
            <a:spLocks noChangeArrowheads="1"/>
          </p:cNvSpPr>
          <p:nvPr/>
        </p:nvSpPr>
        <p:spPr bwMode="auto">
          <a:xfrm>
            <a:off x="7319963" y="45069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11285" name="Text Box 11"/>
          <p:cNvSpPr txBox="1">
            <a:spLocks noChangeArrowheads="1"/>
          </p:cNvSpPr>
          <p:nvPr/>
        </p:nvSpPr>
        <p:spPr bwMode="auto">
          <a:xfrm>
            <a:off x="7954963" y="50911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1286" name="Oval 12"/>
          <p:cNvSpPr>
            <a:spLocks noChangeArrowheads="1"/>
          </p:cNvSpPr>
          <p:nvPr/>
        </p:nvSpPr>
        <p:spPr bwMode="auto">
          <a:xfrm>
            <a:off x="5664200" y="4318000"/>
            <a:ext cx="15748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87" name="Oval 13"/>
          <p:cNvSpPr>
            <a:spLocks noChangeArrowheads="1"/>
          </p:cNvSpPr>
          <p:nvPr/>
        </p:nvSpPr>
        <p:spPr bwMode="auto">
          <a:xfrm>
            <a:off x="6578600" y="4318000"/>
            <a:ext cx="15748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88" name="Text Box 14"/>
          <p:cNvSpPr txBox="1">
            <a:spLocks noChangeArrowheads="1"/>
          </p:cNvSpPr>
          <p:nvPr/>
        </p:nvSpPr>
        <p:spPr bwMode="auto">
          <a:xfrm>
            <a:off x="59737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11289" name="Rectangle 15"/>
          <p:cNvSpPr>
            <a:spLocks noChangeArrowheads="1"/>
          </p:cNvSpPr>
          <p:nvPr/>
        </p:nvSpPr>
        <p:spPr bwMode="auto">
          <a:xfrm>
            <a:off x="1484313" y="3946525"/>
            <a:ext cx="2551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(R and F)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sp>
        <p:nvSpPr>
          <p:cNvPr id="11290" name="Rectangle 16"/>
          <p:cNvSpPr>
            <a:spLocks noChangeArrowheads="1"/>
          </p:cNvSpPr>
          <p:nvPr/>
        </p:nvSpPr>
        <p:spPr bwMode="auto">
          <a:xfrm>
            <a:off x="3059113" y="4632325"/>
            <a:ext cx="163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i="1">
                <a:latin typeface="Times New Roman" pitchFamily="18" charset="0"/>
              </a:rPr>
              <a:t>P</a:t>
            </a:r>
            <a:r>
              <a:rPr lang="en-US" sz="2200" b="1"/>
              <a:t>(F)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69913" y="4632325"/>
            <a:ext cx="1458912" cy="457200"/>
            <a:chOff x="823" y="2774"/>
            <a:chExt cx="919" cy="288"/>
          </a:xfrm>
        </p:grpSpPr>
        <p:sp>
          <p:nvSpPr>
            <p:cNvPr id="11307" name="Rectangle 24"/>
            <p:cNvSpPr>
              <a:spLocks noChangeArrowheads="1"/>
            </p:cNvSpPr>
            <p:nvPr/>
          </p:nvSpPr>
          <p:spPr bwMode="auto">
            <a:xfrm>
              <a:off x="823" y="2774"/>
              <a:ext cx="9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(R F) </a:t>
              </a:r>
              <a:r>
                <a:rPr lang="en-US" sz="2400" b="1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11308" name="Line 25"/>
            <p:cNvSpPr>
              <a:spLocks noChangeShapeType="1"/>
            </p:cNvSpPr>
            <p:nvPr/>
          </p:nvSpPr>
          <p:spPr bwMode="auto">
            <a:xfrm>
              <a:off x="1200" y="283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graphicFrame>
        <p:nvGraphicFramePr>
          <p:cNvPr id="11266" name="Object 26"/>
          <p:cNvGraphicFramePr>
            <a:graphicFrameLocks noChangeAspect="1"/>
          </p:cNvGraphicFramePr>
          <p:nvPr/>
        </p:nvGraphicFramePr>
        <p:xfrm>
          <a:off x="1905000" y="4492625"/>
          <a:ext cx="3825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86" name="Equation" r:id="rId3" imgW="164957" imgH="393359" progId="Equation.3">
                  <p:embed/>
                </p:oleObj>
              </mc:Choice>
              <mc:Fallback>
                <p:oleObj name="Equation" r:id="rId3" imgW="164957" imgH="393359" progId="Equation.3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92625"/>
                        <a:ext cx="3825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27"/>
          <p:cNvGraphicFramePr>
            <a:graphicFrameLocks noChangeAspect="1"/>
          </p:cNvGraphicFramePr>
          <p:nvPr/>
        </p:nvGraphicFramePr>
        <p:xfrm>
          <a:off x="3398838" y="3813175"/>
          <a:ext cx="4064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87" name="Equation" r:id="rId5" imgW="190417" imgH="393529" progId="Equation.3">
                  <p:embed/>
                </p:oleObj>
              </mc:Choice>
              <mc:Fallback>
                <p:oleObj name="Equation" r:id="rId5" imgW="190417" imgH="393529" progId="Equation.3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3813175"/>
                        <a:ext cx="4064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28"/>
          <p:cNvGraphicFramePr>
            <a:graphicFrameLocks noChangeAspect="1"/>
          </p:cNvGraphicFramePr>
          <p:nvPr/>
        </p:nvGraphicFramePr>
        <p:xfrm>
          <a:off x="3424238" y="4235450"/>
          <a:ext cx="406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88" name="Equation" r:id="rId7" imgW="190335" imgH="164957" progId="Equation.3">
                  <p:embed/>
                </p:oleObj>
              </mc:Choice>
              <mc:Fallback>
                <p:oleObj name="Equation" r:id="rId7" imgW="190335" imgH="164957" progId="Equation.3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4235450"/>
                        <a:ext cx="4064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29"/>
          <p:cNvGraphicFramePr>
            <a:graphicFrameLocks noChangeAspect="1"/>
          </p:cNvGraphicFramePr>
          <p:nvPr/>
        </p:nvGraphicFramePr>
        <p:xfrm>
          <a:off x="1900238" y="4946650"/>
          <a:ext cx="406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89" name="Equation" r:id="rId9" imgW="190335" imgH="164957" progId="Equation.3">
                  <p:embed/>
                </p:oleObj>
              </mc:Choice>
              <mc:Fallback>
                <p:oleObj name="Equation" r:id="rId9" imgW="190335" imgH="164957" progId="Equation.3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4946650"/>
                        <a:ext cx="4064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2" name="Text Box 30"/>
          <p:cNvSpPr txBox="1">
            <a:spLocks noChangeArrowheads="1"/>
          </p:cNvSpPr>
          <p:nvPr/>
        </p:nvSpPr>
        <p:spPr bwMode="auto">
          <a:xfrm>
            <a:off x="6684963" y="4532313"/>
            <a:ext cx="481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graphicFrame>
        <p:nvGraphicFramePr>
          <p:cNvPr id="566306" name="Object 34"/>
          <p:cNvGraphicFramePr>
            <a:graphicFrameLocks noChangeAspect="1"/>
          </p:cNvGraphicFramePr>
          <p:nvPr/>
        </p:nvGraphicFramePr>
        <p:xfrm>
          <a:off x="3021013" y="5270500"/>
          <a:ext cx="11636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90" name="Equation" r:id="rId11" imgW="545863" imgH="368140" progId="Equation.3">
                  <p:embed/>
                </p:oleObj>
              </mc:Choice>
              <mc:Fallback>
                <p:oleObj name="Equation" r:id="rId11" imgW="545863" imgH="368140" progId="Equation.3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5270500"/>
                        <a:ext cx="116363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935163" y="6070600"/>
            <a:ext cx="4694237" cy="558800"/>
            <a:chOff x="1219" y="3824"/>
            <a:chExt cx="2957" cy="352"/>
          </a:xfrm>
        </p:grpSpPr>
        <p:sp>
          <p:nvSpPr>
            <p:cNvPr id="11303" name="Rectangle 20"/>
            <p:cNvSpPr>
              <a:spLocks noChangeArrowheads="1"/>
            </p:cNvSpPr>
            <p:nvPr/>
          </p:nvSpPr>
          <p:spPr bwMode="auto">
            <a:xfrm>
              <a:off x="1680" y="3824"/>
              <a:ext cx="2496" cy="3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304" name="Rectangle 21"/>
            <p:cNvSpPr>
              <a:spLocks noChangeArrowheads="1"/>
            </p:cNvSpPr>
            <p:nvPr/>
          </p:nvSpPr>
          <p:spPr bwMode="auto">
            <a:xfrm>
              <a:off x="1712" y="3866"/>
              <a:ext cx="24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 i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P</a:t>
              </a:r>
              <a:r>
                <a:rPr lang="en-US" sz="2200" b="1">
                  <a:solidFill>
                    <a:srgbClr val="0000FF"/>
                  </a:solidFill>
                  <a:sym typeface="Symbol" pitchFamily="18" charset="2"/>
                </a:rPr>
                <a:t>(R and F)</a:t>
              </a:r>
              <a:r>
                <a:rPr lang="en-US" sz="2400" b="1" i="1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r>
                <a:rPr lang="en-US" sz="2200" b="1">
                  <a:solidFill>
                    <a:srgbClr val="0000FF"/>
                  </a:solidFill>
                  <a:sym typeface="Symbol" pitchFamily="18" charset="2"/>
                </a:rPr>
                <a:t> P(R F) </a:t>
              </a:r>
              <a:r>
                <a:rPr lang="en-US" sz="2400" b="1">
                  <a:solidFill>
                    <a:srgbClr val="0000FF"/>
                  </a:solidFill>
                  <a:sym typeface="Symbol" pitchFamily="18" charset="2"/>
                </a:rPr>
                <a:t> </a:t>
              </a:r>
              <a:r>
                <a:rPr lang="en-US" sz="2400" b="1" i="1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sz="2200" b="1">
                  <a:solidFill>
                    <a:srgbClr val="0000FF"/>
                  </a:solidFill>
                </a:rPr>
                <a:t>(F)</a:t>
              </a:r>
              <a:r>
                <a:rPr lang="en-US" b="1">
                  <a:solidFill>
                    <a:srgbClr val="0000FF"/>
                  </a:solidFill>
                </a:rPr>
                <a:t> </a:t>
              </a:r>
            </a:p>
          </p:txBody>
        </p:sp>
        <p:sp>
          <p:nvSpPr>
            <p:cNvPr id="11305" name="Line 22"/>
            <p:cNvSpPr>
              <a:spLocks noChangeShapeType="1"/>
            </p:cNvSpPr>
            <p:nvPr/>
          </p:nvSpPr>
          <p:spPr bwMode="auto">
            <a:xfrm>
              <a:off x="3072" y="3886"/>
              <a:ext cx="0" cy="21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11306" name="Text Box 36"/>
            <p:cNvSpPr txBox="1">
              <a:spLocks noChangeArrowheads="1"/>
            </p:cNvSpPr>
            <p:nvPr/>
          </p:nvSpPr>
          <p:spPr bwMode="auto">
            <a:xfrm>
              <a:off x="1219" y="3895"/>
              <a:ext cx="43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1023938" algn="l"/>
                </a:tabLst>
              </a:pPr>
              <a:r>
                <a:rPr lang="en-GB" sz="2200" b="1"/>
                <a:t>So,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50838" y="5394325"/>
            <a:ext cx="2770187" cy="457200"/>
            <a:chOff x="221" y="3398"/>
            <a:chExt cx="1745" cy="288"/>
          </a:xfrm>
        </p:grpSpPr>
        <p:sp>
          <p:nvSpPr>
            <p:cNvPr id="11301" name="Line 33"/>
            <p:cNvSpPr>
              <a:spLocks noChangeShapeType="1"/>
            </p:cNvSpPr>
            <p:nvPr/>
          </p:nvSpPr>
          <p:spPr bwMode="auto">
            <a:xfrm>
              <a:off x="864" y="345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11302" name="Rectangle 32"/>
            <p:cNvSpPr>
              <a:spLocks noChangeArrowheads="1"/>
            </p:cNvSpPr>
            <p:nvPr/>
          </p:nvSpPr>
          <p:spPr bwMode="auto">
            <a:xfrm>
              <a:off x="487" y="3398"/>
              <a:ext cx="1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 i="1">
                  <a:latin typeface="Times New Roman" pitchFamily="18" charset="0"/>
                </a:rPr>
                <a:t>P</a:t>
              </a:r>
              <a:r>
                <a:rPr lang="en-US" sz="2200" b="1"/>
                <a:t>(R F) </a:t>
              </a:r>
              <a:r>
                <a:rPr lang="en-US" sz="2400" b="1">
                  <a:latin typeface="Times New Roman" pitchFamily="18" charset="0"/>
                  <a:sym typeface="Symbol" pitchFamily="18" charset="2"/>
                </a:rPr>
                <a:t> </a:t>
              </a:r>
              <a:r>
                <a:rPr lang="en-US" sz="2400" b="1" i="1">
                  <a:latin typeface="Times New Roman" pitchFamily="18" charset="0"/>
                  <a:sym typeface="Symbol" pitchFamily="18" charset="2"/>
                </a:rPr>
                <a:t>P</a:t>
              </a:r>
              <a:r>
                <a:rPr lang="en-US" sz="2200" b="1">
                  <a:sym typeface="Symbol" pitchFamily="18" charset="2"/>
                </a:rPr>
                <a:t>(F)</a:t>
              </a:r>
              <a:r>
                <a:rPr lang="en-US" sz="2400" b="1">
                  <a:latin typeface="Times New Roman" pitchFamily="18" charset="0"/>
                  <a:sym typeface="Symbol" pitchFamily="18" charset="2"/>
                </a:rPr>
                <a:t> = </a:t>
              </a:r>
            </a:p>
          </p:txBody>
        </p:sp>
        <p:graphicFrame>
          <p:nvGraphicFramePr>
            <p:cNvPr id="11276" name="Object 37"/>
            <p:cNvGraphicFramePr>
              <a:graphicFrameLocks noChangeAspect="1"/>
            </p:cNvGraphicFramePr>
            <p:nvPr/>
          </p:nvGraphicFramePr>
          <p:xfrm>
            <a:off x="221" y="3469"/>
            <a:ext cx="256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891" name="Equation" r:id="rId13" imgW="190417" imgH="139639" progId="Equation.3">
                    <p:embed/>
                  </p:oleObj>
                </mc:Choice>
                <mc:Fallback>
                  <p:oleObj name="Equation" r:id="rId13" imgW="190417" imgH="139639" progId="Equation.3">
                    <p:embed/>
                    <p:pic>
                      <p:nvPicPr>
                        <p:cNvPr id="0" name="Picture 2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" y="3469"/>
                          <a:ext cx="256" cy="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271" name="Object 42"/>
          <p:cNvGraphicFramePr>
            <a:graphicFrameLocks noChangeAspect="1"/>
          </p:cNvGraphicFramePr>
          <p:nvPr/>
        </p:nvGraphicFramePr>
        <p:xfrm>
          <a:off x="4032250" y="4506913"/>
          <a:ext cx="460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92" name="Equation" r:id="rId15" imgW="215713" imgH="393359" progId="Equation.3">
                  <p:embed/>
                </p:oleObj>
              </mc:Choice>
              <mc:Fallback>
                <p:oleObj name="Equation" r:id="rId15" imgW="215713" imgH="393359" progId="Equation.3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4506913"/>
                        <a:ext cx="460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43"/>
          <p:cNvGraphicFramePr>
            <a:graphicFrameLocks noChangeAspect="1"/>
          </p:cNvGraphicFramePr>
          <p:nvPr/>
        </p:nvGraphicFramePr>
        <p:xfrm>
          <a:off x="4084638" y="4921250"/>
          <a:ext cx="406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93" name="Equation" r:id="rId17" imgW="190335" imgH="164957" progId="Equation.3">
                  <p:embed/>
                </p:oleObj>
              </mc:Choice>
              <mc:Fallback>
                <p:oleObj name="Equation" r:id="rId17" imgW="190335" imgH="164957" progId="Equation.3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4921250"/>
                        <a:ext cx="4064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6316" name="Object 44"/>
          <p:cNvGraphicFramePr>
            <a:graphicFrameLocks noChangeAspect="1"/>
          </p:cNvGraphicFramePr>
          <p:nvPr/>
        </p:nvGraphicFramePr>
        <p:xfrm>
          <a:off x="4203700" y="5270500"/>
          <a:ext cx="6762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94" name="Equation" r:id="rId18" imgW="317362" imgH="368140" progId="Equation.3">
                  <p:embed/>
                </p:oleObj>
              </mc:Choice>
              <mc:Fallback>
                <p:oleObj name="Equation" r:id="rId18" imgW="317362" imgH="368140" progId="Equation.3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5270500"/>
                        <a:ext cx="6762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0" y="5384800"/>
            <a:ext cx="1117600" cy="558800"/>
            <a:chOff x="1824" y="3392"/>
            <a:chExt cx="704" cy="352"/>
          </a:xfrm>
        </p:grpSpPr>
        <p:sp>
          <p:nvSpPr>
            <p:cNvPr id="11299" name="Line 45"/>
            <p:cNvSpPr>
              <a:spLocks noChangeShapeType="1"/>
            </p:cNvSpPr>
            <p:nvPr/>
          </p:nvSpPr>
          <p:spPr bwMode="auto">
            <a:xfrm flipV="1">
              <a:off x="2272" y="3392"/>
              <a:ext cx="25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11300" name="Line 46"/>
            <p:cNvSpPr>
              <a:spLocks noChangeShapeType="1"/>
            </p:cNvSpPr>
            <p:nvPr/>
          </p:nvSpPr>
          <p:spPr bwMode="auto">
            <a:xfrm flipV="1">
              <a:off x="1824" y="3648"/>
              <a:ext cx="25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857500" y="5272088"/>
            <a:ext cx="928688" cy="833437"/>
            <a:chOff x="1704" y="3321"/>
            <a:chExt cx="585" cy="525"/>
          </a:xfrm>
        </p:grpSpPr>
        <p:graphicFrame>
          <p:nvGraphicFramePr>
            <p:cNvPr id="11274" name="Object 49"/>
            <p:cNvGraphicFramePr>
              <a:graphicFrameLocks noChangeAspect="1"/>
            </p:cNvGraphicFramePr>
            <p:nvPr/>
          </p:nvGraphicFramePr>
          <p:xfrm>
            <a:off x="1704" y="3689"/>
            <a:ext cx="105" cy="1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895" name="Equation" r:id="rId20" imgW="101512" imgH="152268" progId="Equation.3">
                    <p:embed/>
                  </p:oleObj>
                </mc:Choice>
                <mc:Fallback>
                  <p:oleObj name="Equation" r:id="rId20" imgW="101512" imgH="152268" progId="Equation.3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4" y="3689"/>
                          <a:ext cx="105" cy="1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5" name="Object 50"/>
            <p:cNvGraphicFramePr>
              <a:graphicFrameLocks noChangeAspect="1"/>
            </p:cNvGraphicFramePr>
            <p:nvPr/>
          </p:nvGraphicFramePr>
          <p:xfrm>
            <a:off x="2184" y="3321"/>
            <a:ext cx="105" cy="1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896" name="Equation" r:id="rId22" imgW="101512" imgH="152268" progId="Equation.3">
                    <p:embed/>
                  </p:oleObj>
                </mc:Choice>
                <mc:Fallback>
                  <p:oleObj name="Equation" r:id="rId22" imgW="101512" imgH="152268" progId="Equation.3">
                    <p:embed/>
                    <p:pic>
                      <p:nvPicPr>
                        <p:cNvPr id="0" name="Picture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4" y="3321"/>
                          <a:ext cx="105" cy="1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466725" y="533400"/>
            <a:ext cx="8151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2.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packets of seeds.  One contains 20 seeds and although they look the same, 8 will give red flowers and </a:t>
            </a:r>
            <a:r>
              <a:rPr lang="en-GB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blue.  The 2nd packet has 25 seeds of which 15 will be red and 10 blue.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Venn diagram and use it to illustrate the conditional probability formula.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584200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Let 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Red flower ”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the event “ First packet ”</a:t>
            </a:r>
          </a:p>
          <a:p>
            <a:pPr algn="just" eaLnBrk="0" hangingPunct="0">
              <a:tabLst>
                <a:tab pos="1023938" algn="l"/>
              </a:tabLst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tabLst>
                <a:tab pos="1023938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5" name="Text Box 25"/>
          <p:cNvSpPr txBox="1">
            <a:spLocks noChangeArrowheads="1"/>
          </p:cNvSpPr>
          <p:nvPr/>
        </p:nvSpPr>
        <p:spPr bwMode="auto">
          <a:xfrm>
            <a:off x="492125" y="1196975"/>
            <a:ext cx="81518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probability that both event A and event B occur is given by</a:t>
            </a:r>
          </a:p>
        </p:txBody>
      </p:sp>
      <p:sp>
        <p:nvSpPr>
          <p:cNvPr id="471068" name="Text Box 28"/>
          <p:cNvSpPr txBox="1">
            <a:spLocks noChangeArrowheads="1"/>
          </p:cNvSpPr>
          <p:nvPr/>
        </p:nvSpPr>
        <p:spPr bwMode="auto">
          <a:xfrm>
            <a:off x="1304925" y="5464175"/>
            <a:ext cx="642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(A and B) can also be written as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(A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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</a:p>
        </p:txBody>
      </p:sp>
      <p:sp>
        <p:nvSpPr>
          <p:cNvPr id="471078" name="Text Box 38"/>
          <p:cNvSpPr txBox="1">
            <a:spLocks noChangeArrowheads="1"/>
          </p:cNvSpPr>
          <p:nvPr/>
        </p:nvSpPr>
        <p:spPr bwMode="auto">
          <a:xfrm>
            <a:off x="492125" y="2289175"/>
            <a:ext cx="4341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We often use this in the form</a:t>
            </a:r>
          </a:p>
        </p:txBody>
      </p:sp>
      <p:sp>
        <p:nvSpPr>
          <p:cNvPr id="471082" name="Text Box 42"/>
          <p:cNvSpPr txBox="1">
            <a:spLocks noChangeArrowheads="1"/>
          </p:cNvSpPr>
          <p:nvPr/>
        </p:nvSpPr>
        <p:spPr bwMode="auto">
          <a:xfrm>
            <a:off x="593725" y="5083175"/>
            <a:ext cx="15986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Reminder:</a:t>
            </a:r>
          </a:p>
        </p:txBody>
      </p:sp>
      <p:sp>
        <p:nvSpPr>
          <p:cNvPr id="471085" name="Text Box 45"/>
          <p:cNvSpPr txBox="1">
            <a:spLocks noChangeArrowheads="1"/>
          </p:cNvSpPr>
          <p:nvPr/>
        </p:nvSpPr>
        <p:spPr bwMode="auto">
          <a:xfrm>
            <a:off x="542925" y="3889375"/>
            <a:ext cx="81518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1023938" algn="l"/>
              </a:tabLs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 words, this is “the probability of event A given that B has occurred, equals the probability of both A and B occurring divided by the probability of B”.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590800" y="2819400"/>
            <a:ext cx="3352800" cy="965200"/>
            <a:chOff x="1632" y="1776"/>
            <a:chExt cx="2112" cy="608"/>
          </a:xfrm>
        </p:grpSpPr>
        <p:sp>
          <p:nvSpPr>
            <p:cNvPr id="64527" name="Rectangle 53"/>
            <p:cNvSpPr>
              <a:spLocks noChangeArrowheads="1"/>
            </p:cNvSpPr>
            <p:nvPr/>
          </p:nvSpPr>
          <p:spPr bwMode="auto">
            <a:xfrm>
              <a:off x="1632" y="1776"/>
              <a:ext cx="2112" cy="6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528" name="Line 48"/>
            <p:cNvSpPr>
              <a:spLocks noChangeShapeType="1"/>
            </p:cNvSpPr>
            <p:nvPr/>
          </p:nvSpPr>
          <p:spPr bwMode="auto">
            <a:xfrm flipH="1">
              <a:off x="2112" y="1936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64529" name="Rectangle 49"/>
            <p:cNvSpPr>
              <a:spLocks noChangeArrowheads="1"/>
            </p:cNvSpPr>
            <p:nvPr/>
          </p:nvSpPr>
          <p:spPr bwMode="auto">
            <a:xfrm>
              <a:off x="1678" y="1884"/>
              <a:ext cx="92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600" b="1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P</a:t>
              </a:r>
              <a:r>
                <a:rPr lang="en-US" sz="2400" b="1" dirty="0">
                  <a:solidFill>
                    <a:srgbClr val="FF0000"/>
                  </a:solidFill>
                  <a:sym typeface="Symbol" pitchFamily="18" charset="2"/>
                </a:rPr>
                <a:t>(</a:t>
              </a:r>
              <a:r>
                <a:rPr lang="en-US" sz="2200" b="1" dirty="0">
                  <a:solidFill>
                    <a:srgbClr val="FF0000"/>
                  </a:solidFill>
                  <a:sym typeface="Symbol" pitchFamily="18" charset="2"/>
                </a:rPr>
                <a:t>A</a:t>
              </a:r>
              <a:r>
                <a:rPr lang="en-US" sz="2400" b="1" dirty="0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r>
                <a:rPr lang="en-US" sz="2200" b="1" dirty="0" smtClean="0">
                  <a:solidFill>
                    <a:srgbClr val="FF0000"/>
                  </a:solidFill>
                  <a:sym typeface="Symbol" pitchFamily="18" charset="2"/>
                </a:rPr>
                <a:t>B</a:t>
              </a:r>
              <a:r>
                <a:rPr lang="en-US" sz="2400" b="1" dirty="0">
                  <a:solidFill>
                    <a:srgbClr val="FF0000"/>
                  </a:solidFill>
                  <a:sym typeface="Symbol" pitchFamily="18" charset="2"/>
                </a:rPr>
                <a:t>)</a:t>
              </a:r>
              <a:r>
                <a:rPr lang="en-US" sz="2200" b="1" dirty="0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  <a:sym typeface="Symbol" pitchFamily="18" charset="2"/>
                </a:rPr>
                <a:t>=</a:t>
              </a:r>
            </a:p>
          </p:txBody>
        </p:sp>
        <p:sp>
          <p:nvSpPr>
            <p:cNvPr id="64530" name="Rectangle 50"/>
            <p:cNvSpPr>
              <a:spLocks noChangeArrowheads="1"/>
            </p:cNvSpPr>
            <p:nvPr/>
          </p:nvSpPr>
          <p:spPr bwMode="auto">
            <a:xfrm>
              <a:off x="2574" y="1804"/>
              <a:ext cx="116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600" b="1" i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P</a:t>
              </a:r>
              <a:r>
                <a:rPr lang="en-US" sz="2400" b="1">
                  <a:solidFill>
                    <a:srgbClr val="FF0000"/>
                  </a:solidFill>
                  <a:sym typeface="Symbol" pitchFamily="18" charset="2"/>
                </a:rPr>
                <a:t>(</a:t>
              </a:r>
              <a:r>
                <a:rPr lang="en-US" sz="2200" b="1">
                  <a:solidFill>
                    <a:srgbClr val="FF0000"/>
                  </a:solidFill>
                  <a:sym typeface="Symbol" pitchFamily="18" charset="2"/>
                </a:rPr>
                <a:t>A</a:t>
              </a:r>
              <a:r>
                <a:rPr lang="en-US" sz="2400" b="1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r>
                <a:rPr lang="en-US" sz="2200" b="1">
                  <a:solidFill>
                    <a:srgbClr val="FF0000"/>
                  </a:solidFill>
                  <a:sym typeface="Symbol" pitchFamily="18" charset="2"/>
                </a:rPr>
                <a:t>and B</a:t>
              </a:r>
              <a:r>
                <a:rPr lang="en-US" sz="2400" b="1">
                  <a:solidFill>
                    <a:srgbClr val="FF0000"/>
                  </a:solidFill>
                  <a:sym typeface="Symbol" pitchFamily="18" charset="2"/>
                </a:rPr>
                <a:t>)</a:t>
              </a:r>
            </a:p>
          </p:txBody>
        </p:sp>
        <p:sp>
          <p:nvSpPr>
            <p:cNvPr id="64531" name="Rectangle 51"/>
            <p:cNvSpPr>
              <a:spLocks noChangeArrowheads="1"/>
            </p:cNvSpPr>
            <p:nvPr/>
          </p:nvSpPr>
          <p:spPr bwMode="auto">
            <a:xfrm>
              <a:off x="2878" y="2044"/>
              <a:ext cx="593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600" b="1" i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P</a:t>
              </a:r>
              <a:r>
                <a:rPr lang="en-US" sz="2400" b="1">
                  <a:solidFill>
                    <a:srgbClr val="FF0000"/>
                  </a:solidFill>
                  <a:sym typeface="Symbol" pitchFamily="18" charset="2"/>
                </a:rPr>
                <a:t>(</a:t>
              </a:r>
              <a:r>
                <a:rPr lang="en-US" sz="2200" b="1">
                  <a:solidFill>
                    <a:srgbClr val="FF0000"/>
                  </a:solidFill>
                  <a:sym typeface="Symbol" pitchFamily="18" charset="2"/>
                </a:rPr>
                <a:t>B</a:t>
              </a:r>
              <a:r>
                <a:rPr lang="en-US" sz="2400" b="1">
                  <a:solidFill>
                    <a:srgbClr val="FF0000"/>
                  </a:solidFill>
                  <a:sym typeface="Symbol" pitchFamily="18" charset="2"/>
                </a:rPr>
                <a:t>)</a:t>
              </a:r>
            </a:p>
          </p:txBody>
        </p:sp>
        <p:sp>
          <p:nvSpPr>
            <p:cNvPr id="64532" name="Line 52"/>
            <p:cNvSpPr>
              <a:spLocks noChangeShapeType="1"/>
            </p:cNvSpPr>
            <p:nvPr/>
          </p:nvSpPr>
          <p:spPr bwMode="auto">
            <a:xfrm>
              <a:off x="2624" y="2080"/>
              <a:ext cx="10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0" y="1720850"/>
            <a:ext cx="4621213" cy="539750"/>
            <a:chOff x="2286000" y="1720850"/>
            <a:chExt cx="4621213" cy="539750"/>
          </a:xfrm>
        </p:grpSpPr>
        <p:sp>
          <p:nvSpPr>
            <p:cNvPr id="64524" name="Rectangle 60"/>
            <p:cNvSpPr>
              <a:spLocks noChangeArrowheads="1"/>
            </p:cNvSpPr>
            <p:nvPr/>
          </p:nvSpPr>
          <p:spPr bwMode="auto">
            <a:xfrm>
              <a:off x="2286000" y="1727200"/>
              <a:ext cx="4140200" cy="533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4525" name="Line 54"/>
            <p:cNvSpPr>
              <a:spLocks noChangeShapeType="1"/>
            </p:cNvSpPr>
            <p:nvPr/>
          </p:nvSpPr>
          <p:spPr bwMode="auto">
            <a:xfrm flipH="1">
              <a:off x="4596492" y="1845128"/>
              <a:ext cx="0" cy="304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64526" name="Rectangle 56"/>
            <p:cNvSpPr>
              <a:spLocks noChangeArrowheads="1"/>
            </p:cNvSpPr>
            <p:nvPr/>
          </p:nvSpPr>
          <p:spPr bwMode="auto">
            <a:xfrm>
              <a:off x="2333625" y="1720850"/>
              <a:ext cx="4573588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P</a:t>
              </a:r>
              <a:r>
                <a:rPr lang="en-US" sz="2400" b="1" dirty="0">
                  <a:solidFill>
                    <a:srgbClr val="FF0000"/>
                  </a:solidFill>
                  <a:sym typeface="Symbol" pitchFamily="18" charset="2"/>
                </a:rPr>
                <a:t>(</a:t>
              </a:r>
              <a:r>
                <a:rPr lang="en-US" sz="2200" b="1" dirty="0">
                  <a:solidFill>
                    <a:srgbClr val="FF0000"/>
                  </a:solidFill>
                  <a:sym typeface="Symbol" pitchFamily="18" charset="2"/>
                </a:rPr>
                <a:t>A</a:t>
              </a:r>
              <a:r>
                <a:rPr lang="en-US" sz="2400" b="1" dirty="0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r>
                <a:rPr lang="en-US" sz="2200" b="1" dirty="0">
                  <a:solidFill>
                    <a:srgbClr val="FF0000"/>
                  </a:solidFill>
                  <a:sym typeface="Symbol" pitchFamily="18" charset="2"/>
                </a:rPr>
                <a:t>and B</a:t>
              </a:r>
              <a:r>
                <a:rPr lang="en-US" sz="2400" b="1" dirty="0">
                  <a:solidFill>
                    <a:srgbClr val="FF0000"/>
                  </a:solidFill>
                  <a:sym typeface="Symbol" pitchFamily="18" charset="2"/>
                </a:rPr>
                <a:t>) </a:t>
              </a:r>
              <a:r>
                <a:rPr lang="en-US" sz="2600" b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r>
                <a:rPr lang="en-US" sz="2400" b="1" dirty="0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P</a:t>
              </a:r>
              <a:r>
                <a:rPr lang="en-US" sz="2200" b="1" dirty="0">
                  <a:solidFill>
                    <a:srgbClr val="FF0000"/>
                  </a:solidFill>
                  <a:sym typeface="Symbol" pitchFamily="18" charset="2"/>
                </a:rPr>
                <a:t>(A</a:t>
              </a:r>
              <a:r>
                <a:rPr lang="en-US" sz="2400" b="1" dirty="0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r>
                <a:rPr lang="en-US" sz="2200" b="1" dirty="0">
                  <a:solidFill>
                    <a:srgbClr val="FF0000"/>
                  </a:solidFill>
                  <a:sym typeface="Symbol" pitchFamily="18" charset="2"/>
                </a:rPr>
                <a:t>B)</a:t>
              </a:r>
              <a:r>
                <a:rPr lang="en-US" sz="2400" b="1" dirty="0">
                  <a:solidFill>
                    <a:srgbClr val="FF0000"/>
                  </a:solidFill>
                  <a:sym typeface="Symbol" pitchFamily="18" charset="2"/>
                </a:rPr>
                <a:t>  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P</a:t>
              </a:r>
              <a:r>
                <a:rPr lang="en-US" sz="2200" b="1" dirty="0">
                  <a:solidFill>
                    <a:srgbClr val="FF0000"/>
                  </a:solidFill>
                  <a:sym typeface="Symbol" pitchFamily="18" charset="2"/>
                </a:rPr>
                <a:t>(B)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" y="304800"/>
            <a:ext cx="25987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tabLst>
                <a:tab pos="1023938" algn="l"/>
              </a:tabLst>
            </a:pP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5" grpId="0"/>
      <p:bldP spid="471068" grpId="0"/>
      <p:bldP spid="471078" grpId="0"/>
      <p:bldP spid="471082" grpId="0"/>
      <p:bldP spid="47108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Three jars contain colored balls as described in the table below.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jar is chosen at random and a ball is selected.  If the ball is red, what is the probability that it came from the 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jar?</a:t>
            </a:r>
          </a:p>
        </p:txBody>
      </p:sp>
      <p:graphicFrame>
        <p:nvGraphicFramePr>
          <p:cNvPr id="7214" name="Group 46"/>
          <p:cNvGraphicFramePr>
            <a:graphicFrameLocks noGrp="1"/>
          </p:cNvGraphicFramePr>
          <p:nvPr>
            <p:ph sz="half" idx="2"/>
          </p:nvPr>
        </p:nvGraphicFramePr>
        <p:xfrm>
          <a:off x="457200" y="4000500"/>
          <a:ext cx="8229600" cy="2081530"/>
        </p:xfrm>
        <a:graphic>
          <a:graphicData uri="http://schemas.openxmlformats.org/drawingml/2006/table">
            <a:tbl>
              <a:tblPr/>
              <a:tblGrid>
                <a:gridCol w="1876425"/>
                <a:gridCol w="1878013"/>
                <a:gridCol w="2165350"/>
                <a:gridCol w="2309812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Jar 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will define the following events: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event that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jar is chosen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event that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jar is chosen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event that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jar is chosen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the event that 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ball is selected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838200"/>
          </a:xfrm>
          <a:noFill/>
        </p:spPr>
        <p:txBody>
          <a:bodyPr/>
          <a:lstStyle/>
          <a:p>
            <a:r>
              <a:rPr lang="en-US" sz="4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Relative-Frequency Probabilities</a:t>
            </a:r>
          </a:p>
        </p:txBody>
      </p:sp>
      <p:sp>
        <p:nvSpPr>
          <p:cNvPr id="65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572000"/>
          </a:xfrm>
          <a:noFill/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Bef>
                <a:spcPct val="25000"/>
              </a:spcBef>
              <a:buClr>
                <a:srgbClr val="D34817"/>
              </a:buClr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frequency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(proportion of occurrences) of an outcome settles down to one value over the long run.  That </a:t>
            </a:r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value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then defined to be the </a:t>
            </a:r>
            <a:r>
              <a:rPr lang="en-US" sz="24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that outcome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determined (or checked) by observing a long series of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trials (empirical data)</a:t>
            </a:r>
          </a:p>
          <a:p>
            <a:pPr marL="628650" lvl="1" indent="-30956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 with many samples</a:t>
            </a:r>
          </a:p>
          <a:p>
            <a:pPr marL="628650" lvl="1" indent="-30956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8" grpId="0" build="p" bldLvl="2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events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J</a:t>
            </a:r>
            <a:r>
              <a:rPr lang="en-US" sz="2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mutually exclusive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lvl="2">
              <a:lnSpc>
                <a:spcPct val="150000"/>
              </a:lnSpc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You can’t chose two different jars at the same time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Because of this, our sample space has been divided or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partitioned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along these three events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Venn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look at the Venn Diagram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4579938" cy="284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457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of the red balls are in the first, second, and third jar so their set overlaps all three sets of our partition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505200"/>
            <a:ext cx="4610100" cy="29337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Venn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Probabilities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 probabilities for each of the events in our sample space?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find them?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IN"/>
          </a:p>
        </p:txBody>
      </p:sp>
      <p:graphicFrame>
        <p:nvGraphicFramePr>
          <p:cNvPr id="26639" name="Object 1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14600" y="3962400"/>
          <a:ext cx="4038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42" name="Equation" r:id="rId3" imgW="1548728" imgH="215806" progId="Equation.3">
                  <p:embed/>
                </p:oleObj>
              </mc:Choice>
              <mc:Fallback>
                <p:oleObj name="Equation" r:id="rId3" imgW="1548728" imgH="215806" progId="Equation.3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40386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2192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 Probabilities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162300"/>
            <a:ext cx="4724400" cy="723900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calculations show:</a:t>
            </a:r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93423390"/>
              </p:ext>
            </p:extLst>
          </p:nvPr>
        </p:nvGraphicFramePr>
        <p:xfrm>
          <a:off x="1295400" y="1903412"/>
          <a:ext cx="58293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4" name="Equation" r:id="rId3" imgW="2311400" imgH="393700" progId="Equation.3">
                  <p:embed/>
                </p:oleObj>
              </mc:Choice>
              <mc:Fallback>
                <p:oleObj name="Equation" r:id="rId3" imgW="2311400" imgH="393700" progId="Equation.3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03412"/>
                        <a:ext cx="582930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8028102"/>
              </p:ext>
            </p:extLst>
          </p:nvPr>
        </p:nvGraphicFramePr>
        <p:xfrm>
          <a:off x="1981200" y="3962400"/>
          <a:ext cx="5029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5" name="Equation" r:id="rId5" imgW="2438400" imgH="812800" progId="Equation.3">
                  <p:embed/>
                </p:oleObj>
              </mc:Choice>
              <mc:Fallback>
                <p:oleObj name="Equation" r:id="rId5" imgW="2438400" imgH="812800" progId="Equation.3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62400"/>
                        <a:ext cx="50292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Updating our Venn Diagram with these probabilities: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429000"/>
            <a:ext cx="4519613" cy="281940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Venn Diagram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we going with this?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original problem was: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jar is chosen at random and a ball is selected.  If the ball is red, what is the probability that it came from the 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jar?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terms of the events we’ve defined we want:</a:t>
            </a:r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42629843"/>
              </p:ext>
            </p:extLst>
          </p:nvPr>
        </p:nvGraphicFramePr>
        <p:xfrm>
          <a:off x="2438400" y="4267200"/>
          <a:ext cx="4038600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0" name="Equation" r:id="rId3" imgW="1371600" imgH="419100" progId="Equation.3">
                  <p:embed/>
                </p:oleObj>
              </mc:Choice>
              <mc:Fallback>
                <p:oleObj name="Equation" r:id="rId3" imgW="1371600" imgH="419100" progId="Equation.3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67200"/>
                        <a:ext cx="4038600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Finding our Probability</a:t>
            </a:r>
          </a:p>
        </p:txBody>
      </p:sp>
      <p:graphicFrame>
        <p:nvGraphicFramePr>
          <p:cNvPr id="460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661741"/>
              </p:ext>
            </p:extLst>
          </p:nvPr>
        </p:nvGraphicFramePr>
        <p:xfrm>
          <a:off x="501650" y="3581400"/>
          <a:ext cx="841375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14" name="Equation" r:id="rId3" imgW="2857500" imgH="863600" progId="Equation.3">
                  <p:embed/>
                </p:oleObj>
              </mc:Choice>
              <mc:Fallback>
                <p:oleObj name="Equation" r:id="rId3" imgW="2857500" imgH="863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581400"/>
                        <a:ext cx="8413750" cy="254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already know what the numerator portion is from our Venn Diagram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denominator portion?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Arithmetic!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Plugging in the appropriate values:</a:t>
            </a:r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304800" y="2667000"/>
          <a:ext cx="8413750" cy="37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38" name="Equation" r:id="rId3" imgW="2857500" imgH="1270000" progId="Equation.3">
                  <p:embed/>
                </p:oleObj>
              </mc:Choice>
              <mc:Fallback>
                <p:oleObj name="Equation" r:id="rId3" imgW="2857500" imgH="1270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8413750" cy="373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E961E2-7A1E-46D3-94FB-C533F92A1CD3}" type="slidenum">
              <a:rPr lang="en-US"/>
              <a:pPr/>
              <a:t>79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Bayes</a:t>
            </a:r>
            <a:r>
              <a:rPr lang="ja-JP" altLang="en-US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Theorem: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5720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eaLnBrk="1" hangingPunct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important consequence of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Bayes</a:t>
            </a:r>
            <a:r>
              <a:rPr lang="ja-JP" altLang="en-US" sz="280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 Theorem is that it relates inverse probabilities: P(A|B) </a:t>
            </a:r>
            <a:r>
              <a:rPr lang="en-US" altLang="ja-JP" sz="2800" i="1" u="sng" dirty="0" smtClean="0">
                <a:solidFill>
                  <a:srgbClr val="D4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 P(B|A)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80" name="Object 2"/>
          <p:cNvGraphicFramePr>
            <a:graphicFrameLocks noChangeAspect="1"/>
          </p:cNvGraphicFramePr>
          <p:nvPr/>
        </p:nvGraphicFramePr>
        <p:xfrm>
          <a:off x="2484438" y="1787525"/>
          <a:ext cx="379412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48" name="Equation" r:id="rId3" imgW="1358310" imgH="444307" progId="Equation.3">
                  <p:embed/>
                </p:oleObj>
              </mc:Choice>
              <mc:Fallback>
                <p:oleObj name="Equation" r:id="rId3" imgW="1358310" imgH="444307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787525"/>
                        <a:ext cx="3794125" cy="12430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3"/>
          <p:cNvGraphicFramePr>
            <a:graphicFrameLocks noChangeAspect="1"/>
          </p:cNvGraphicFramePr>
          <p:nvPr/>
        </p:nvGraphicFramePr>
        <p:xfrm>
          <a:off x="1828800" y="3381375"/>
          <a:ext cx="4859338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49" name="Equation" r:id="rId5" imgW="1728000" imgH="493560" progId="Equation.3">
                  <p:embed/>
                </p:oleObj>
              </mc:Choice>
              <mc:Fallback>
                <p:oleObj name="Equation" r:id="rId5" imgW="1728000" imgH="4935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81375"/>
                        <a:ext cx="4859338" cy="14192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838200"/>
          </a:xfrm>
          <a:noFill/>
        </p:spPr>
        <p:txBody>
          <a:bodyPr/>
          <a:lstStyle/>
          <a:p>
            <a:r>
              <a:rPr lang="en-US" sz="4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Relative-Frequency Probabilities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6713" y="1543050"/>
            <a:ext cx="5627687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603250" y="2665413"/>
            <a:ext cx="229235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Coin flipping: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DE0126-61A1-435C-B9C3-F529D0A5788D}" type="slidenum">
              <a:rPr lang="en-US"/>
              <a:pPr/>
              <a:t>80</a:t>
            </a:fld>
            <a:endParaRPr lang="en-US" sz="14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0838"/>
            <a:ext cx="7772400" cy="8683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Random Variables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00600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variable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a variable whose value is a numerical outcome of a random experiment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often denoted with capital alphabetic symbols 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etc.)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normal random variable may be denoted as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~ N(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</a:p>
          <a:p>
            <a:pPr marL="320040" lvl="1" indent="0" algn="just">
              <a:lnSpc>
                <a:spcPct val="150000"/>
              </a:lnSpc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algn="just">
              <a:lnSpc>
                <a:spcPct val="150000"/>
              </a:lnSpc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The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probability distribution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of a random variable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tells us what values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can take and how to assign probabilities to those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19" grpId="0" build="p" bldLvl="2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7CEDBB-E55B-4AE1-8992-63B9DAB38370}" type="slidenum">
              <a:rPr lang="en-US"/>
              <a:pPr/>
              <a:t>81</a:t>
            </a:fld>
            <a:endParaRPr lang="en-US" sz="1400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924800" cy="5029200"/>
          </a:xfrm>
          <a:noFill/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Random variables that have a finite (countable) list of possible outcomes, with probabilities assigned to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these outcomes, are called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discrete</a:t>
            </a:r>
          </a:p>
          <a:p>
            <a:pPr algn="just"/>
            <a:endParaRPr 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Discrete random variables</a:t>
            </a:r>
          </a:p>
          <a:p>
            <a:pPr lvl="1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number of pets owned (0, 1, 2, … )</a:t>
            </a:r>
          </a:p>
          <a:p>
            <a:pPr lvl="1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numerical day of the month (1, 2, …, 31)</a:t>
            </a:r>
          </a:p>
          <a:p>
            <a:pPr lvl="1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number of tails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 if you flip 100 coins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0838"/>
            <a:ext cx="7772400" cy="8683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Discrete Random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3" grpId="0" build="p" bldLvl="2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24" name="Rectangle 28"/>
          <p:cNvSpPr>
            <a:spLocks noChangeArrowheads="1"/>
          </p:cNvSpPr>
          <p:nvPr/>
        </p:nvSpPr>
        <p:spPr bwMode="auto">
          <a:xfrm>
            <a:off x="3175" y="6513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en-IN"/>
          </a:p>
        </p:txBody>
      </p:sp>
      <p:sp>
        <p:nvSpPr>
          <p:cNvPr id="157725" name="Rectangle 2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Discrete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example: roll of a die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914400" y="1905000"/>
            <a:ext cx="7315200" cy="4191000"/>
            <a:chOff x="576" y="1488"/>
            <a:chExt cx="4608" cy="2640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576" y="1488"/>
              <a:ext cx="4608" cy="1968"/>
              <a:chOff x="576" y="1488"/>
              <a:chExt cx="4608" cy="1968"/>
            </a:xfrm>
          </p:grpSpPr>
          <p:sp>
            <p:nvSpPr>
              <p:cNvPr id="157699" name="Line 3"/>
              <p:cNvSpPr>
                <a:spLocks noChangeShapeType="1"/>
              </p:cNvSpPr>
              <p:nvPr/>
            </p:nvSpPr>
            <p:spPr bwMode="auto">
              <a:xfrm>
                <a:off x="2894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7700" name="Line 4"/>
              <p:cNvSpPr>
                <a:spLocks noChangeShapeType="1"/>
              </p:cNvSpPr>
              <p:nvPr/>
            </p:nvSpPr>
            <p:spPr bwMode="auto">
              <a:xfrm>
                <a:off x="3184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7701" name="Line 5"/>
              <p:cNvSpPr>
                <a:spLocks noChangeShapeType="1"/>
              </p:cNvSpPr>
              <p:nvPr/>
            </p:nvSpPr>
            <p:spPr bwMode="auto">
              <a:xfrm>
                <a:off x="3473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7702" name="Line 6"/>
              <p:cNvSpPr>
                <a:spLocks noChangeShapeType="1"/>
              </p:cNvSpPr>
              <p:nvPr/>
            </p:nvSpPr>
            <p:spPr bwMode="auto">
              <a:xfrm>
                <a:off x="3763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7703" name="Line 7"/>
              <p:cNvSpPr>
                <a:spLocks noChangeShapeType="1"/>
              </p:cNvSpPr>
              <p:nvPr/>
            </p:nvSpPr>
            <p:spPr bwMode="auto">
              <a:xfrm>
                <a:off x="4053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7704" name="Line 8"/>
              <p:cNvSpPr>
                <a:spLocks noChangeShapeType="1"/>
              </p:cNvSpPr>
              <p:nvPr/>
            </p:nvSpPr>
            <p:spPr bwMode="auto">
              <a:xfrm>
                <a:off x="4343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4" name="Group 33"/>
              <p:cNvGrpSpPr>
                <a:grpSpLocks/>
              </p:cNvGrpSpPr>
              <p:nvPr/>
            </p:nvGrpSpPr>
            <p:grpSpPr bwMode="auto">
              <a:xfrm>
                <a:off x="576" y="1488"/>
                <a:ext cx="4608" cy="1968"/>
                <a:chOff x="576" y="1488"/>
                <a:chExt cx="4608" cy="1968"/>
              </a:xfrm>
            </p:grpSpPr>
            <p:sp>
              <p:nvSpPr>
                <p:cNvPr id="157706" name="Line 10"/>
                <p:cNvSpPr>
                  <a:spLocks noChangeShapeType="1"/>
                </p:cNvSpPr>
                <p:nvPr/>
              </p:nvSpPr>
              <p:spPr bwMode="auto">
                <a:xfrm>
                  <a:off x="2604" y="1488"/>
                  <a:ext cx="0" cy="19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57707" name="Line 11"/>
                <p:cNvSpPr>
                  <a:spLocks noChangeShapeType="1"/>
                </p:cNvSpPr>
                <p:nvPr/>
              </p:nvSpPr>
              <p:spPr bwMode="auto">
                <a:xfrm>
                  <a:off x="576" y="2909"/>
                  <a:ext cx="4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5770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777" y="2909"/>
                  <a:ext cx="407" cy="3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sz="2000" b="1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</a:p>
                <a:p>
                  <a:endParaRPr lang="en-US" sz="2000" b="1">
                    <a:latin typeface="Times New Roman" pitchFamily="18" charset="0"/>
                  </a:endParaRPr>
                </a:p>
              </p:txBody>
            </p:sp>
            <p:sp>
              <p:nvSpPr>
                <p:cNvPr id="15770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749" y="1488"/>
                  <a:ext cx="686" cy="3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sz="2000" b="1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p(x)</a:t>
                  </a:r>
                  <a:endParaRPr lang="en-US" sz="20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endParaRPr lang="en-US" sz="2000" b="1">
                    <a:latin typeface="Times New Roman" pitchFamily="18" charset="0"/>
                  </a:endParaRPr>
                </a:p>
              </p:txBody>
            </p:sp>
            <p:sp>
              <p:nvSpPr>
                <p:cNvPr id="157710" name="Line 14"/>
                <p:cNvSpPr>
                  <a:spLocks noChangeShapeType="1"/>
                </p:cNvSpPr>
                <p:nvPr/>
              </p:nvSpPr>
              <p:spPr bwMode="auto">
                <a:xfrm>
                  <a:off x="2459" y="2610"/>
                  <a:ext cx="2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5771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170" y="2461"/>
                  <a:ext cx="302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1" hangingPunct="1"/>
                  <a:r>
                    <a:rPr lang="en-US" sz="2000" b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1/6</a:t>
                  </a:r>
                </a:p>
                <a:p>
                  <a:endParaRPr lang="en-US" sz="2000" b="1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57712" name="Text Box 16"/>
              <p:cNvSpPr txBox="1">
                <a:spLocks noChangeArrowheads="1"/>
              </p:cNvSpPr>
              <p:nvPr/>
            </p:nvSpPr>
            <p:spPr bwMode="auto">
              <a:xfrm>
                <a:off x="2894" y="3058"/>
                <a:ext cx="11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/>
                <a:r>
                  <a:rPr lang="en-US" sz="20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  <a:p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157713" name="Text Box 17"/>
              <p:cNvSpPr txBox="1">
                <a:spLocks noChangeArrowheads="1"/>
              </p:cNvSpPr>
              <p:nvPr/>
            </p:nvSpPr>
            <p:spPr bwMode="auto">
              <a:xfrm>
                <a:off x="3763" y="3058"/>
                <a:ext cx="105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/>
                <a:r>
                  <a:rPr lang="en-US" sz="20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</a:t>
                </a:r>
              </a:p>
              <a:p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157714" name="Text Box 18"/>
              <p:cNvSpPr txBox="1">
                <a:spLocks noChangeArrowheads="1"/>
              </p:cNvSpPr>
              <p:nvPr/>
            </p:nvSpPr>
            <p:spPr bwMode="auto">
              <a:xfrm>
                <a:off x="4053" y="3058"/>
                <a:ext cx="116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/>
                <a:r>
                  <a:rPr lang="en-US" sz="20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  <a:p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157715" name="Text Box 19"/>
              <p:cNvSpPr txBox="1">
                <a:spLocks noChangeArrowheads="1"/>
              </p:cNvSpPr>
              <p:nvPr/>
            </p:nvSpPr>
            <p:spPr bwMode="auto">
              <a:xfrm>
                <a:off x="4343" y="3058"/>
                <a:ext cx="151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/>
                <a:r>
                  <a:rPr lang="en-US" sz="20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6</a:t>
                </a:r>
              </a:p>
              <a:p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157716" name="Text Box 20"/>
              <p:cNvSpPr txBox="1">
                <a:spLocks noChangeArrowheads="1"/>
              </p:cNvSpPr>
              <p:nvPr/>
            </p:nvSpPr>
            <p:spPr bwMode="auto">
              <a:xfrm>
                <a:off x="3184" y="3058"/>
                <a:ext cx="12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/>
                <a:r>
                  <a:rPr lang="en-US" sz="20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  <a:p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157717" name="Text Box 21"/>
              <p:cNvSpPr txBox="1">
                <a:spLocks noChangeArrowheads="1"/>
              </p:cNvSpPr>
              <p:nvPr/>
            </p:nvSpPr>
            <p:spPr bwMode="auto">
              <a:xfrm>
                <a:off x="3473" y="3058"/>
                <a:ext cx="12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/>
                <a:r>
                  <a:rPr lang="en-US" sz="2000" b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3</a:t>
                </a:r>
              </a:p>
              <a:p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157718" name="Rectangle 22"/>
              <p:cNvSpPr>
                <a:spLocks noChangeArrowheads="1"/>
              </p:cNvSpPr>
              <p:nvPr/>
            </p:nvSpPr>
            <p:spPr bwMode="auto">
              <a:xfrm>
                <a:off x="2871" y="2544"/>
                <a:ext cx="92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7719" name="Rectangle 23"/>
              <p:cNvSpPr>
                <a:spLocks noChangeArrowheads="1"/>
              </p:cNvSpPr>
              <p:nvPr/>
            </p:nvSpPr>
            <p:spPr bwMode="auto">
              <a:xfrm>
                <a:off x="3160" y="2544"/>
                <a:ext cx="104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7720" name="Rectangle 24"/>
              <p:cNvSpPr>
                <a:spLocks noChangeArrowheads="1"/>
              </p:cNvSpPr>
              <p:nvPr/>
            </p:nvSpPr>
            <p:spPr bwMode="auto">
              <a:xfrm>
                <a:off x="3450" y="2544"/>
                <a:ext cx="92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7721" name="Rectangle 25"/>
              <p:cNvSpPr>
                <a:spLocks noChangeArrowheads="1"/>
              </p:cNvSpPr>
              <p:nvPr/>
            </p:nvSpPr>
            <p:spPr bwMode="auto">
              <a:xfrm>
                <a:off x="3728" y="2544"/>
                <a:ext cx="93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7722" name="Rectangle 26"/>
              <p:cNvSpPr>
                <a:spLocks noChangeArrowheads="1"/>
              </p:cNvSpPr>
              <p:nvPr/>
            </p:nvSpPr>
            <p:spPr bwMode="auto">
              <a:xfrm>
                <a:off x="4018" y="2544"/>
                <a:ext cx="92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7723" name="Rectangle 27"/>
              <p:cNvSpPr>
                <a:spLocks noChangeArrowheads="1"/>
              </p:cNvSpPr>
              <p:nvPr/>
            </p:nvSpPr>
            <p:spPr bwMode="auto">
              <a:xfrm>
                <a:off x="4308" y="2544"/>
                <a:ext cx="92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3408" y="3456"/>
              <a:ext cx="1584" cy="672"/>
              <a:chOff x="2112" y="2688"/>
              <a:chExt cx="1584" cy="672"/>
            </a:xfrm>
          </p:grpSpPr>
          <p:sp>
            <p:nvSpPr>
              <p:cNvPr id="157727" name="Rectangle 31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584" cy="6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bIns="0" anchor="ctr"/>
              <a:lstStyle/>
              <a:p>
                <a:endParaRPr lang="en-IN"/>
              </a:p>
            </p:txBody>
          </p:sp>
          <p:graphicFrame>
            <p:nvGraphicFramePr>
              <p:cNvPr id="157728" name="Object 32"/>
              <p:cNvGraphicFramePr>
                <a:graphicFrameLocks noChangeAspect="1"/>
              </p:cNvGraphicFramePr>
              <p:nvPr/>
            </p:nvGraphicFramePr>
            <p:xfrm>
              <a:off x="2256" y="2784"/>
              <a:ext cx="1100" cy="5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32" name="Equation" r:id="rId3" imgW="660113" imgH="342751" progId="Equation.3">
                      <p:embed/>
                    </p:oleObj>
                  </mc:Choice>
                  <mc:Fallback>
                    <p:oleObj name="Equation" r:id="rId3" imgW="660113" imgH="342751" progId="Equation.3">
                      <p:embed/>
                      <p:pic>
                        <p:nvPicPr>
                          <p:cNvPr id="0" name="Picture 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6" y="2784"/>
                            <a:ext cx="1100" cy="5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3175" y="6513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en-IN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34375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Distribution Function (PDF)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209800" y="1524000"/>
            <a:ext cx="4098925" cy="4876800"/>
            <a:chOff x="1488" y="1248"/>
            <a:chExt cx="2582" cy="307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88" y="1248"/>
              <a:ext cx="2582" cy="2905"/>
              <a:chOff x="-3" y="-3"/>
              <a:chExt cx="941" cy="331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935" cy="3308"/>
                <a:chOff x="0" y="0"/>
                <a:chExt cx="935" cy="3308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53" cy="374"/>
                  <a:chOff x="0" y="0"/>
                  <a:chExt cx="453" cy="374"/>
                </a:xfrm>
              </p:grpSpPr>
              <p:sp>
                <p:nvSpPr>
                  <p:cNvPr id="15872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367" cy="3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pPr algn="ctr" eaLnBrk="1" hangingPunct="1"/>
                    <a:r>
                      <a:rPr lang="en-US" sz="2400" i="1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x</a:t>
                    </a:r>
                    <a:endParaRPr 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  <a:p>
                    <a:pPr algn="ctr"/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872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53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453" y="0"/>
                  <a:ext cx="482" cy="374"/>
                  <a:chOff x="453" y="0"/>
                  <a:chExt cx="482" cy="374"/>
                </a:xfrm>
              </p:grpSpPr>
              <p:sp>
                <p:nvSpPr>
                  <p:cNvPr id="15873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96" y="0"/>
                    <a:ext cx="396" cy="3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pPr algn="ctr" eaLnBrk="1" hangingPunct="1"/>
                    <a:r>
                      <a:rPr lang="en-US" sz="2400" i="1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p(x)</a:t>
                    </a:r>
                    <a:endParaRPr 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  <a:p>
                    <a:pPr algn="ctr"/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873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53" y="0"/>
                    <a:ext cx="482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7" name="Group 12"/>
                <p:cNvGrpSpPr>
                  <a:grpSpLocks/>
                </p:cNvGrpSpPr>
                <p:nvPr/>
              </p:nvGrpSpPr>
              <p:grpSpPr bwMode="auto">
                <a:xfrm>
                  <a:off x="0" y="374"/>
                  <a:ext cx="453" cy="489"/>
                  <a:chOff x="0" y="374"/>
                  <a:chExt cx="453" cy="489"/>
                </a:xfrm>
              </p:grpSpPr>
              <p:sp>
                <p:nvSpPr>
                  <p:cNvPr id="15873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374"/>
                    <a:ext cx="367" cy="4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pPr algn="ctr" eaLnBrk="1" hangingPunct="1"/>
                    <a:r>
                      <a:rPr lang="en-US" sz="240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1</a:t>
                    </a:r>
                  </a:p>
                  <a:p>
                    <a:pPr algn="ctr"/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873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74"/>
                    <a:ext cx="453" cy="48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8" name="Group 15"/>
                <p:cNvGrpSpPr>
                  <a:grpSpLocks/>
                </p:cNvGrpSpPr>
                <p:nvPr/>
              </p:nvGrpSpPr>
              <p:grpSpPr bwMode="auto">
                <a:xfrm>
                  <a:off x="453" y="374"/>
                  <a:ext cx="482" cy="489"/>
                  <a:chOff x="453" y="374"/>
                  <a:chExt cx="482" cy="489"/>
                </a:xfrm>
              </p:grpSpPr>
              <p:sp>
                <p:nvSpPr>
                  <p:cNvPr id="15873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96" y="374"/>
                    <a:ext cx="396" cy="4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pPr algn="ctr" eaLnBrk="1" hangingPunct="1"/>
                    <a:r>
                      <a:rPr lang="en-US" sz="2400" i="1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p(x=1)</a:t>
                    </a:r>
                    <a:r>
                      <a:rPr lang="en-US" sz="240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=1/6</a:t>
                    </a:r>
                  </a:p>
                  <a:p>
                    <a:pPr algn="ctr"/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873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53" y="374"/>
                    <a:ext cx="482" cy="48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9" name="Group 18"/>
                <p:cNvGrpSpPr>
                  <a:grpSpLocks/>
                </p:cNvGrpSpPr>
                <p:nvPr/>
              </p:nvGrpSpPr>
              <p:grpSpPr bwMode="auto">
                <a:xfrm>
                  <a:off x="0" y="863"/>
                  <a:ext cx="453" cy="489"/>
                  <a:chOff x="0" y="863"/>
                  <a:chExt cx="453" cy="489"/>
                </a:xfrm>
              </p:grpSpPr>
              <p:sp>
                <p:nvSpPr>
                  <p:cNvPr id="15873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863"/>
                    <a:ext cx="367" cy="4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pPr algn="ctr" eaLnBrk="1" hangingPunct="1"/>
                    <a:r>
                      <a:rPr lang="en-US" sz="240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2</a:t>
                    </a:r>
                  </a:p>
                  <a:p>
                    <a:pPr algn="ctr"/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874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63"/>
                    <a:ext cx="453" cy="48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0" name="Group 21"/>
                <p:cNvGrpSpPr>
                  <a:grpSpLocks/>
                </p:cNvGrpSpPr>
                <p:nvPr/>
              </p:nvGrpSpPr>
              <p:grpSpPr bwMode="auto">
                <a:xfrm>
                  <a:off x="453" y="863"/>
                  <a:ext cx="482" cy="489"/>
                  <a:chOff x="453" y="863"/>
                  <a:chExt cx="482" cy="489"/>
                </a:xfrm>
              </p:grpSpPr>
              <p:sp>
                <p:nvSpPr>
                  <p:cNvPr id="158742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496" y="863"/>
                    <a:ext cx="396" cy="4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pPr algn="ctr" eaLnBrk="1" hangingPunct="1"/>
                    <a:r>
                      <a:rPr lang="en-US" sz="2400" i="1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p(x=2)</a:t>
                    </a:r>
                    <a:r>
                      <a:rPr lang="en-US" sz="240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=1/6</a:t>
                    </a:r>
                  </a:p>
                  <a:p>
                    <a:pPr algn="ctr"/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874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53" y="863"/>
                    <a:ext cx="482" cy="48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1" name="Group 24"/>
                <p:cNvGrpSpPr>
                  <a:grpSpLocks/>
                </p:cNvGrpSpPr>
                <p:nvPr/>
              </p:nvGrpSpPr>
              <p:grpSpPr bwMode="auto">
                <a:xfrm>
                  <a:off x="0" y="1352"/>
                  <a:ext cx="453" cy="489"/>
                  <a:chOff x="0" y="1352"/>
                  <a:chExt cx="453" cy="489"/>
                </a:xfrm>
              </p:grpSpPr>
              <p:sp>
                <p:nvSpPr>
                  <p:cNvPr id="158745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352"/>
                    <a:ext cx="367" cy="4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pPr algn="ctr" eaLnBrk="1" hangingPunct="1"/>
                    <a:r>
                      <a:rPr lang="en-US" sz="240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3</a:t>
                    </a:r>
                  </a:p>
                  <a:p>
                    <a:pPr algn="ctr"/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8746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52"/>
                    <a:ext cx="453" cy="48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2" name="Group 27"/>
                <p:cNvGrpSpPr>
                  <a:grpSpLocks/>
                </p:cNvGrpSpPr>
                <p:nvPr/>
              </p:nvGrpSpPr>
              <p:grpSpPr bwMode="auto">
                <a:xfrm>
                  <a:off x="453" y="1352"/>
                  <a:ext cx="482" cy="489"/>
                  <a:chOff x="453" y="1352"/>
                  <a:chExt cx="482" cy="489"/>
                </a:xfrm>
              </p:grpSpPr>
              <p:sp>
                <p:nvSpPr>
                  <p:cNvPr id="15874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96" y="1352"/>
                    <a:ext cx="396" cy="4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pPr algn="ctr" eaLnBrk="1" hangingPunct="1"/>
                    <a:r>
                      <a:rPr lang="en-US" sz="2400" i="1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p(x=3)</a:t>
                    </a:r>
                    <a:r>
                      <a:rPr lang="en-US" sz="240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=1/6</a:t>
                    </a:r>
                  </a:p>
                  <a:p>
                    <a:pPr algn="ctr"/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874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53" y="1352"/>
                    <a:ext cx="482" cy="48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3" name="Group 30"/>
                <p:cNvGrpSpPr>
                  <a:grpSpLocks/>
                </p:cNvGrpSpPr>
                <p:nvPr/>
              </p:nvGrpSpPr>
              <p:grpSpPr bwMode="auto">
                <a:xfrm>
                  <a:off x="0" y="1841"/>
                  <a:ext cx="453" cy="489"/>
                  <a:chOff x="0" y="1841"/>
                  <a:chExt cx="453" cy="489"/>
                </a:xfrm>
              </p:grpSpPr>
              <p:sp>
                <p:nvSpPr>
                  <p:cNvPr id="15875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841"/>
                    <a:ext cx="367" cy="4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pPr algn="ctr" eaLnBrk="1" hangingPunct="1"/>
                    <a:r>
                      <a:rPr lang="en-US" sz="240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4</a:t>
                    </a:r>
                  </a:p>
                  <a:p>
                    <a:pPr algn="ctr"/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875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841"/>
                    <a:ext cx="453" cy="48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4" name="Group 33"/>
                <p:cNvGrpSpPr>
                  <a:grpSpLocks/>
                </p:cNvGrpSpPr>
                <p:nvPr/>
              </p:nvGrpSpPr>
              <p:grpSpPr bwMode="auto">
                <a:xfrm>
                  <a:off x="453" y="1841"/>
                  <a:ext cx="482" cy="489"/>
                  <a:chOff x="453" y="1841"/>
                  <a:chExt cx="482" cy="489"/>
                </a:xfrm>
              </p:grpSpPr>
              <p:sp>
                <p:nvSpPr>
                  <p:cNvPr id="158754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96" y="1841"/>
                    <a:ext cx="396" cy="4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pPr algn="ctr" eaLnBrk="1" hangingPunct="1"/>
                    <a:r>
                      <a:rPr lang="en-US" sz="2400" i="1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p(x=4)</a:t>
                    </a:r>
                    <a:r>
                      <a:rPr lang="en-US" sz="240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=1/6</a:t>
                    </a:r>
                  </a:p>
                  <a:p>
                    <a:pPr algn="ctr"/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875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53" y="1841"/>
                    <a:ext cx="482" cy="48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5" name="Group 36"/>
                <p:cNvGrpSpPr>
                  <a:grpSpLocks/>
                </p:cNvGrpSpPr>
                <p:nvPr/>
              </p:nvGrpSpPr>
              <p:grpSpPr bwMode="auto">
                <a:xfrm>
                  <a:off x="0" y="2330"/>
                  <a:ext cx="453" cy="489"/>
                  <a:chOff x="0" y="2330"/>
                  <a:chExt cx="453" cy="489"/>
                </a:xfrm>
              </p:grpSpPr>
              <p:sp>
                <p:nvSpPr>
                  <p:cNvPr id="15875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2330"/>
                    <a:ext cx="367" cy="4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pPr algn="ctr" eaLnBrk="1" hangingPunct="1"/>
                    <a:r>
                      <a:rPr lang="en-US" sz="240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5</a:t>
                    </a:r>
                  </a:p>
                  <a:p>
                    <a:pPr algn="ctr"/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875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330"/>
                    <a:ext cx="453" cy="48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6" name="Group 39"/>
                <p:cNvGrpSpPr>
                  <a:grpSpLocks/>
                </p:cNvGrpSpPr>
                <p:nvPr/>
              </p:nvGrpSpPr>
              <p:grpSpPr bwMode="auto">
                <a:xfrm>
                  <a:off x="453" y="2330"/>
                  <a:ext cx="482" cy="489"/>
                  <a:chOff x="453" y="2330"/>
                  <a:chExt cx="482" cy="489"/>
                </a:xfrm>
              </p:grpSpPr>
              <p:sp>
                <p:nvSpPr>
                  <p:cNvPr id="15876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96" y="2330"/>
                    <a:ext cx="396" cy="4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pPr algn="ctr" eaLnBrk="1" hangingPunct="1"/>
                    <a:r>
                      <a:rPr lang="en-US" sz="2400" i="1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p(x=5)</a:t>
                    </a:r>
                    <a:r>
                      <a:rPr lang="en-US" sz="240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=1/6</a:t>
                    </a:r>
                  </a:p>
                  <a:p>
                    <a:pPr algn="ctr"/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876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53" y="2330"/>
                    <a:ext cx="482" cy="48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7" name="Group 42"/>
                <p:cNvGrpSpPr>
                  <a:grpSpLocks/>
                </p:cNvGrpSpPr>
                <p:nvPr/>
              </p:nvGrpSpPr>
              <p:grpSpPr bwMode="auto">
                <a:xfrm>
                  <a:off x="0" y="2819"/>
                  <a:ext cx="453" cy="489"/>
                  <a:chOff x="0" y="2819"/>
                  <a:chExt cx="453" cy="489"/>
                </a:xfrm>
              </p:grpSpPr>
              <p:sp>
                <p:nvSpPr>
                  <p:cNvPr id="158763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2819"/>
                    <a:ext cx="367" cy="4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pPr algn="ctr" eaLnBrk="1" hangingPunct="1"/>
                    <a:r>
                      <a:rPr lang="en-US" sz="240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6</a:t>
                    </a:r>
                  </a:p>
                  <a:p>
                    <a:pPr algn="ctr"/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8764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19"/>
                    <a:ext cx="453" cy="48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8" name="Group 45"/>
                <p:cNvGrpSpPr>
                  <a:grpSpLocks/>
                </p:cNvGrpSpPr>
                <p:nvPr/>
              </p:nvGrpSpPr>
              <p:grpSpPr bwMode="auto">
                <a:xfrm>
                  <a:off x="453" y="2819"/>
                  <a:ext cx="482" cy="489"/>
                  <a:chOff x="453" y="2819"/>
                  <a:chExt cx="482" cy="489"/>
                </a:xfrm>
              </p:grpSpPr>
              <p:sp>
                <p:nvSpPr>
                  <p:cNvPr id="158766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496" y="2819"/>
                    <a:ext cx="396" cy="4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pPr algn="ctr" eaLnBrk="1" hangingPunct="1"/>
                    <a:r>
                      <a:rPr lang="en-US" sz="2400" i="1" u="sng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p(x=6)</a:t>
                    </a:r>
                    <a:r>
                      <a:rPr lang="en-US" sz="2400" u="sng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=1/6</a:t>
                    </a:r>
                    <a:endParaRPr 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  <a:p>
                    <a:pPr algn="ctr"/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8767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453" y="2819"/>
                    <a:ext cx="482" cy="48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endParaRPr lang="en-IN"/>
                  </a:p>
                </p:txBody>
              </p:sp>
            </p:grpSp>
          </p:grpSp>
          <p:sp>
            <p:nvSpPr>
              <p:cNvPr id="158768" name="Rectangle 48"/>
              <p:cNvSpPr>
                <a:spLocks noChangeArrowheads="1"/>
              </p:cNvSpPr>
              <p:nvPr/>
            </p:nvSpPr>
            <p:spPr bwMode="auto">
              <a:xfrm>
                <a:off x="-3" y="-3"/>
                <a:ext cx="941" cy="3314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bIns="0"/>
              <a:lstStyle/>
              <a:p>
                <a:endParaRPr lang="en-IN"/>
              </a:p>
            </p:txBody>
          </p:sp>
        </p:grpSp>
        <p:sp>
          <p:nvSpPr>
            <p:cNvPr id="158769" name="Text Box 49"/>
            <p:cNvSpPr txBox="1">
              <a:spLocks noChangeArrowheads="1"/>
            </p:cNvSpPr>
            <p:nvPr/>
          </p:nvSpPr>
          <p:spPr bwMode="auto">
            <a:xfrm>
              <a:off x="3072" y="4080"/>
              <a:ext cx="576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tIns="0"/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1.0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86775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Cumulative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Distribution Function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(CDF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600200" y="2701925"/>
            <a:ext cx="6096000" cy="2840038"/>
            <a:chOff x="1008" y="1702"/>
            <a:chExt cx="3840" cy="178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738" y="1885"/>
              <a:ext cx="1448" cy="1171"/>
              <a:chOff x="2450" y="1933"/>
              <a:chExt cx="1448" cy="1171"/>
            </a:xfrm>
          </p:grpSpPr>
          <p:sp>
            <p:nvSpPr>
              <p:cNvPr id="159749" name="Rectangle 5"/>
              <p:cNvSpPr>
                <a:spLocks noChangeArrowheads="1"/>
              </p:cNvSpPr>
              <p:nvPr/>
            </p:nvSpPr>
            <p:spPr bwMode="auto">
              <a:xfrm>
                <a:off x="2450" y="2960"/>
                <a:ext cx="2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9750" name="Rectangle 6"/>
              <p:cNvSpPr>
                <a:spLocks noChangeArrowheads="1"/>
              </p:cNvSpPr>
              <p:nvPr/>
            </p:nvSpPr>
            <p:spPr bwMode="auto">
              <a:xfrm>
                <a:off x="2691" y="2755"/>
                <a:ext cx="241" cy="34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9751" name="Rectangle 7"/>
              <p:cNvSpPr>
                <a:spLocks noChangeArrowheads="1"/>
              </p:cNvSpPr>
              <p:nvPr/>
            </p:nvSpPr>
            <p:spPr bwMode="auto">
              <a:xfrm>
                <a:off x="2932" y="2550"/>
                <a:ext cx="242" cy="5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9752" name="Rectangle 8"/>
              <p:cNvSpPr>
                <a:spLocks noChangeArrowheads="1"/>
              </p:cNvSpPr>
              <p:nvPr/>
            </p:nvSpPr>
            <p:spPr bwMode="auto">
              <a:xfrm>
                <a:off x="3174" y="2349"/>
                <a:ext cx="323" cy="7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9753" name="Rectangle 9"/>
              <p:cNvSpPr>
                <a:spLocks noChangeArrowheads="1"/>
              </p:cNvSpPr>
              <p:nvPr/>
            </p:nvSpPr>
            <p:spPr bwMode="auto">
              <a:xfrm>
                <a:off x="3415" y="2139"/>
                <a:ext cx="242" cy="9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9754" name="Rectangle 10"/>
              <p:cNvSpPr>
                <a:spLocks noChangeArrowheads="1"/>
              </p:cNvSpPr>
              <p:nvPr/>
            </p:nvSpPr>
            <p:spPr bwMode="auto">
              <a:xfrm>
                <a:off x="3657" y="1933"/>
                <a:ext cx="241" cy="11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1008" y="1702"/>
              <a:ext cx="3840" cy="1789"/>
              <a:chOff x="1008" y="1702"/>
              <a:chExt cx="3840" cy="1789"/>
            </a:xfrm>
          </p:grpSpPr>
          <p:grpSp>
            <p:nvGrpSpPr>
              <p:cNvPr id="5" name="Group 37"/>
              <p:cNvGrpSpPr>
                <a:grpSpLocks/>
              </p:cNvGrpSpPr>
              <p:nvPr/>
            </p:nvGrpSpPr>
            <p:grpSpPr bwMode="auto">
              <a:xfrm>
                <a:off x="1008" y="1702"/>
                <a:ext cx="3840" cy="1789"/>
                <a:chOff x="1008" y="1702"/>
                <a:chExt cx="3840" cy="1789"/>
              </a:xfrm>
            </p:grpSpPr>
            <p:sp>
              <p:nvSpPr>
                <p:cNvPr id="159757" name="Line 13"/>
                <p:cNvSpPr>
                  <a:spLocks noChangeShapeType="1"/>
                </p:cNvSpPr>
                <p:nvPr/>
              </p:nvSpPr>
              <p:spPr bwMode="auto">
                <a:xfrm>
                  <a:off x="2617" y="2912"/>
                  <a:ext cx="1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6" name="Group 36"/>
                <p:cNvGrpSpPr>
                  <a:grpSpLocks/>
                </p:cNvGrpSpPr>
                <p:nvPr/>
              </p:nvGrpSpPr>
              <p:grpSpPr bwMode="auto">
                <a:xfrm>
                  <a:off x="1008" y="1702"/>
                  <a:ext cx="3840" cy="1789"/>
                  <a:chOff x="1008" y="1702"/>
                  <a:chExt cx="3840" cy="1789"/>
                </a:xfrm>
              </p:grpSpPr>
              <p:sp>
                <p:nvSpPr>
                  <p:cNvPr id="15975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1872"/>
                    <a:ext cx="0" cy="16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5976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058"/>
                    <a:ext cx="347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5976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9" y="3080"/>
                    <a:ext cx="339" cy="2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2000" b="1" i="1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15976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9" y="1702"/>
                    <a:ext cx="571" cy="2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2000" b="1" i="1">
                        <a:latin typeface="Times New Roman" pitchFamily="18" charset="0"/>
                      </a:rPr>
                      <a:t>P(x)</a:t>
                    </a:r>
                    <a:endParaRPr lang="en-US" sz="20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976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52" y="2832"/>
                    <a:ext cx="252" cy="1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en-US" sz="2000" b="1">
                        <a:latin typeface="Times New Roman" pitchFamily="18" charset="0"/>
                      </a:rPr>
                      <a:t>1/6</a:t>
                    </a:r>
                  </a:p>
                </p:txBody>
              </p:sp>
              <p:sp>
                <p:nvSpPr>
                  <p:cNvPr id="15976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9" y="3140"/>
                    <a:ext cx="97" cy="1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en-US" sz="2000" b="1" dirty="0">
                        <a:latin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159765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03" y="3140"/>
                    <a:ext cx="88" cy="1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en-US" sz="2000" b="1" dirty="0">
                        <a:latin typeface="Times New Roman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15976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5" y="3140"/>
                    <a:ext cx="97" cy="1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en-US" sz="2000" b="1" dirty="0">
                        <a:latin typeface="Times New Roman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159767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86" y="3140"/>
                    <a:ext cx="126" cy="1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en-US" sz="2000" b="1" dirty="0">
                        <a:latin typeface="Times New Roman" pitchFamily="18" charset="0"/>
                      </a:rPr>
                      <a:t>6</a:t>
                    </a:r>
                  </a:p>
                </p:txBody>
              </p:sp>
              <p:sp>
                <p:nvSpPr>
                  <p:cNvPr id="159768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0" y="3140"/>
                    <a:ext cx="107" cy="1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en-US" sz="2000" b="1" dirty="0">
                        <a:latin typeface="Times New Roman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159769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62" y="3140"/>
                    <a:ext cx="106" cy="1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en-US" sz="2000" b="1" dirty="0">
                        <a:latin typeface="Times New Roman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5977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17" y="2091"/>
                    <a:ext cx="1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5977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617" y="2707"/>
                    <a:ext cx="1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5977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617" y="2296"/>
                    <a:ext cx="1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5977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617" y="1885"/>
                    <a:ext cx="1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5977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617" y="2502"/>
                    <a:ext cx="1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</p:grpSp>
          <p:sp>
            <p:nvSpPr>
              <p:cNvPr id="159775" name="Text Box 31"/>
              <p:cNvSpPr txBox="1">
                <a:spLocks noChangeArrowheads="1"/>
              </p:cNvSpPr>
              <p:nvPr/>
            </p:nvSpPr>
            <p:spPr bwMode="auto">
              <a:xfrm>
                <a:off x="2336" y="2604"/>
                <a:ext cx="252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000" b="1">
                    <a:latin typeface="Times New Roman" pitchFamily="18" charset="0"/>
                  </a:rPr>
                  <a:t>1/3</a:t>
                </a:r>
              </a:p>
            </p:txBody>
          </p:sp>
          <p:sp>
            <p:nvSpPr>
              <p:cNvPr id="159776" name="Text Box 32"/>
              <p:cNvSpPr txBox="1">
                <a:spLocks noChangeArrowheads="1"/>
              </p:cNvSpPr>
              <p:nvPr/>
            </p:nvSpPr>
            <p:spPr bwMode="auto">
              <a:xfrm>
                <a:off x="2336" y="2399"/>
                <a:ext cx="252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000" b="1">
                    <a:latin typeface="Times New Roman" pitchFamily="18" charset="0"/>
                  </a:rPr>
                  <a:t>1/2</a:t>
                </a:r>
              </a:p>
            </p:txBody>
          </p:sp>
          <p:sp>
            <p:nvSpPr>
              <p:cNvPr id="159777" name="Text Box 33"/>
              <p:cNvSpPr txBox="1">
                <a:spLocks noChangeArrowheads="1"/>
              </p:cNvSpPr>
              <p:nvPr/>
            </p:nvSpPr>
            <p:spPr bwMode="auto">
              <a:xfrm>
                <a:off x="2336" y="2194"/>
                <a:ext cx="25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000" b="1">
                    <a:latin typeface="Times New Roman" pitchFamily="18" charset="0"/>
                  </a:rPr>
                  <a:t>2/3</a:t>
                </a:r>
              </a:p>
            </p:txBody>
          </p:sp>
          <p:sp>
            <p:nvSpPr>
              <p:cNvPr id="159778" name="Text Box 34"/>
              <p:cNvSpPr txBox="1">
                <a:spLocks noChangeArrowheads="1"/>
              </p:cNvSpPr>
              <p:nvPr/>
            </p:nvSpPr>
            <p:spPr bwMode="auto">
              <a:xfrm>
                <a:off x="2336" y="1988"/>
                <a:ext cx="252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000" b="1">
                    <a:latin typeface="Times New Roman" pitchFamily="18" charset="0"/>
                  </a:rPr>
                  <a:t>5/6</a:t>
                </a:r>
              </a:p>
            </p:txBody>
          </p:sp>
          <p:sp>
            <p:nvSpPr>
              <p:cNvPr id="159779" name="Text Box 35"/>
              <p:cNvSpPr txBox="1">
                <a:spLocks noChangeArrowheads="1"/>
              </p:cNvSpPr>
              <p:nvPr/>
            </p:nvSpPr>
            <p:spPr bwMode="auto">
              <a:xfrm>
                <a:off x="2336" y="1783"/>
                <a:ext cx="252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000" b="1">
                    <a:latin typeface="Times New Roman" pitchFamily="18" charset="0"/>
                  </a:rPr>
                  <a:t>1.0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09800" y="1828800"/>
            <a:ext cx="4953000" cy="4572000"/>
            <a:chOff x="-3" y="-3"/>
            <a:chExt cx="1074" cy="331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0"/>
              <a:ext cx="1068" cy="3308"/>
              <a:chOff x="0" y="0"/>
              <a:chExt cx="1068" cy="3308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453" cy="374"/>
                <a:chOff x="0" y="0"/>
                <a:chExt cx="453" cy="374"/>
              </a:xfrm>
            </p:grpSpPr>
            <p:sp>
              <p:nvSpPr>
                <p:cNvPr id="160774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67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algn="ctr" eaLnBrk="1" hangingPunct="1"/>
                  <a:r>
                    <a:rPr lang="en-US" sz="240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x</a:t>
                  </a:r>
                  <a:endParaRPr lang="en-US" sz="24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60775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endParaRPr lang="en-IN"/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53" y="0"/>
                <a:ext cx="615" cy="374"/>
                <a:chOff x="453" y="0"/>
                <a:chExt cx="615" cy="374"/>
              </a:xfrm>
            </p:grpSpPr>
            <p:sp>
              <p:nvSpPr>
                <p:cNvPr id="160777" name="Rectangle 9"/>
                <p:cNvSpPr>
                  <a:spLocks noChangeArrowheads="1"/>
                </p:cNvSpPr>
                <p:nvPr/>
              </p:nvSpPr>
              <p:spPr bwMode="auto">
                <a:xfrm>
                  <a:off x="496" y="0"/>
                  <a:ext cx="529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algn="ctr" eaLnBrk="1" hangingPunct="1"/>
                  <a:r>
                    <a:rPr lang="en-US" sz="240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P(x≤A)</a:t>
                  </a:r>
                  <a:endParaRPr lang="en-US" sz="24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60778" name="Rectangle 10"/>
                <p:cNvSpPr>
                  <a:spLocks noChangeArrowheads="1"/>
                </p:cNvSpPr>
                <p:nvPr/>
              </p:nvSpPr>
              <p:spPr bwMode="auto">
                <a:xfrm>
                  <a:off x="453" y="0"/>
                  <a:ext cx="61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endParaRPr lang="en-IN"/>
                </a:p>
              </p:txBody>
            </p: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0" y="374"/>
                <a:ext cx="453" cy="489"/>
                <a:chOff x="0" y="374"/>
                <a:chExt cx="453" cy="489"/>
              </a:xfrm>
            </p:grpSpPr>
            <p:sp>
              <p:nvSpPr>
                <p:cNvPr id="160780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374"/>
                  <a:ext cx="367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algn="ctr" eaLnBrk="1" hangingPunct="1"/>
                  <a:r>
                    <a:rPr 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</a:t>
                  </a:r>
                </a:p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60781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374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endParaRPr lang="en-IN"/>
                </a:p>
              </p:txBody>
            </p:sp>
          </p:grp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453" y="374"/>
                <a:ext cx="615" cy="489"/>
                <a:chOff x="453" y="374"/>
                <a:chExt cx="615" cy="489"/>
              </a:xfrm>
            </p:grpSpPr>
            <p:sp>
              <p:nvSpPr>
                <p:cNvPr id="160783" name="Rectangle 15"/>
                <p:cNvSpPr>
                  <a:spLocks noChangeArrowheads="1"/>
                </p:cNvSpPr>
                <p:nvPr/>
              </p:nvSpPr>
              <p:spPr bwMode="auto">
                <a:xfrm>
                  <a:off x="496" y="374"/>
                  <a:ext cx="529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algn="ctr" eaLnBrk="1" hangingPunct="1"/>
                  <a:r>
                    <a:rPr lang="en-US" sz="240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P(x≤1)</a:t>
                  </a:r>
                  <a:r>
                    <a:rPr 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=1/6</a:t>
                  </a:r>
                </a:p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60784" name="Rectangle 16"/>
                <p:cNvSpPr>
                  <a:spLocks noChangeArrowheads="1"/>
                </p:cNvSpPr>
                <p:nvPr/>
              </p:nvSpPr>
              <p:spPr bwMode="auto">
                <a:xfrm>
                  <a:off x="453" y="374"/>
                  <a:ext cx="615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endParaRPr lang="en-IN"/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0" y="863"/>
                <a:ext cx="453" cy="489"/>
                <a:chOff x="0" y="863"/>
                <a:chExt cx="453" cy="489"/>
              </a:xfrm>
            </p:grpSpPr>
            <p:sp>
              <p:nvSpPr>
                <p:cNvPr id="160786" name="Rectangle 18"/>
                <p:cNvSpPr>
                  <a:spLocks noChangeArrowheads="1"/>
                </p:cNvSpPr>
                <p:nvPr/>
              </p:nvSpPr>
              <p:spPr bwMode="auto">
                <a:xfrm>
                  <a:off x="43" y="863"/>
                  <a:ext cx="367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algn="ctr" eaLnBrk="1" hangingPunct="1"/>
                  <a:r>
                    <a:rPr 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2</a:t>
                  </a:r>
                </a:p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60787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863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endParaRPr lang="en-IN"/>
                </a:p>
              </p:txBody>
            </p: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453" y="863"/>
                <a:ext cx="615" cy="489"/>
                <a:chOff x="453" y="863"/>
                <a:chExt cx="615" cy="489"/>
              </a:xfrm>
            </p:grpSpPr>
            <p:sp>
              <p:nvSpPr>
                <p:cNvPr id="160789" name="Rectangle 21"/>
                <p:cNvSpPr>
                  <a:spLocks noChangeArrowheads="1"/>
                </p:cNvSpPr>
                <p:nvPr/>
              </p:nvSpPr>
              <p:spPr bwMode="auto">
                <a:xfrm>
                  <a:off x="496" y="863"/>
                  <a:ext cx="529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algn="ctr" eaLnBrk="1" hangingPunct="1"/>
                  <a:r>
                    <a:rPr lang="en-US" sz="240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P(x≤2)</a:t>
                  </a:r>
                  <a:r>
                    <a:rPr 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=2/6</a:t>
                  </a:r>
                </a:p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60790" name="Rectangle 22"/>
                <p:cNvSpPr>
                  <a:spLocks noChangeArrowheads="1"/>
                </p:cNvSpPr>
                <p:nvPr/>
              </p:nvSpPr>
              <p:spPr bwMode="auto">
                <a:xfrm>
                  <a:off x="453" y="863"/>
                  <a:ext cx="615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endParaRPr lang="en-IN"/>
                </a:p>
              </p:txBody>
            </p: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0" y="1352"/>
                <a:ext cx="453" cy="489"/>
                <a:chOff x="0" y="1352"/>
                <a:chExt cx="453" cy="489"/>
              </a:xfrm>
            </p:grpSpPr>
            <p:sp>
              <p:nvSpPr>
                <p:cNvPr id="160792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1352"/>
                  <a:ext cx="367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algn="ctr" eaLnBrk="1" hangingPunct="1"/>
                  <a:r>
                    <a:rPr 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3</a:t>
                  </a:r>
                </a:p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60793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352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endParaRPr lang="en-IN"/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453" y="1352"/>
                <a:ext cx="615" cy="489"/>
                <a:chOff x="453" y="1352"/>
                <a:chExt cx="615" cy="489"/>
              </a:xfrm>
            </p:grpSpPr>
            <p:sp>
              <p:nvSpPr>
                <p:cNvPr id="160795" name="Rectangle 27"/>
                <p:cNvSpPr>
                  <a:spLocks noChangeArrowheads="1"/>
                </p:cNvSpPr>
                <p:nvPr/>
              </p:nvSpPr>
              <p:spPr bwMode="auto">
                <a:xfrm>
                  <a:off x="496" y="1352"/>
                  <a:ext cx="529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algn="ctr" eaLnBrk="1" hangingPunct="1"/>
                  <a:r>
                    <a:rPr lang="en-US" sz="240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P(x≤3)</a:t>
                  </a:r>
                  <a:r>
                    <a:rPr 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=3/6</a:t>
                  </a:r>
                </a:p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60796" name="Rectangle 28"/>
                <p:cNvSpPr>
                  <a:spLocks noChangeArrowheads="1"/>
                </p:cNvSpPr>
                <p:nvPr/>
              </p:nvSpPr>
              <p:spPr bwMode="auto">
                <a:xfrm>
                  <a:off x="453" y="1352"/>
                  <a:ext cx="615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endParaRPr lang="en-IN"/>
                </a:p>
              </p:txBody>
            </p:sp>
          </p:grpSp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>
                <a:off x="0" y="1841"/>
                <a:ext cx="453" cy="489"/>
                <a:chOff x="0" y="1841"/>
                <a:chExt cx="453" cy="489"/>
              </a:xfrm>
            </p:grpSpPr>
            <p:sp>
              <p:nvSpPr>
                <p:cNvPr id="160798" name="Rectangle 30"/>
                <p:cNvSpPr>
                  <a:spLocks noChangeArrowheads="1"/>
                </p:cNvSpPr>
                <p:nvPr/>
              </p:nvSpPr>
              <p:spPr bwMode="auto">
                <a:xfrm>
                  <a:off x="43" y="1841"/>
                  <a:ext cx="367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algn="ctr" eaLnBrk="1" hangingPunct="1"/>
                  <a:r>
                    <a:rPr 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4</a:t>
                  </a:r>
                </a:p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60799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841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endParaRPr lang="en-IN"/>
                </a:p>
              </p:txBody>
            </p:sp>
          </p:grpSp>
          <p:grpSp>
            <p:nvGrpSpPr>
              <p:cNvPr id="13" name="Group 32"/>
              <p:cNvGrpSpPr>
                <a:grpSpLocks/>
              </p:cNvGrpSpPr>
              <p:nvPr/>
            </p:nvGrpSpPr>
            <p:grpSpPr bwMode="auto">
              <a:xfrm>
                <a:off x="453" y="1841"/>
                <a:ext cx="615" cy="489"/>
                <a:chOff x="453" y="1841"/>
                <a:chExt cx="615" cy="489"/>
              </a:xfrm>
            </p:grpSpPr>
            <p:sp>
              <p:nvSpPr>
                <p:cNvPr id="160801" name="Rectangle 33"/>
                <p:cNvSpPr>
                  <a:spLocks noChangeArrowheads="1"/>
                </p:cNvSpPr>
                <p:nvPr/>
              </p:nvSpPr>
              <p:spPr bwMode="auto">
                <a:xfrm>
                  <a:off x="496" y="1841"/>
                  <a:ext cx="529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algn="ctr" eaLnBrk="1" hangingPunct="1"/>
                  <a:r>
                    <a:rPr lang="en-US" sz="240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P(x≤4)</a:t>
                  </a:r>
                  <a:r>
                    <a:rPr 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=4/6</a:t>
                  </a:r>
                </a:p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60802" name="Rectangle 34"/>
                <p:cNvSpPr>
                  <a:spLocks noChangeArrowheads="1"/>
                </p:cNvSpPr>
                <p:nvPr/>
              </p:nvSpPr>
              <p:spPr bwMode="auto">
                <a:xfrm>
                  <a:off x="453" y="1841"/>
                  <a:ext cx="615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endParaRPr lang="en-IN"/>
                </a:p>
              </p:txBody>
            </p:sp>
          </p:grpSp>
          <p:grpSp>
            <p:nvGrpSpPr>
              <p:cNvPr id="14" name="Group 35"/>
              <p:cNvGrpSpPr>
                <a:grpSpLocks/>
              </p:cNvGrpSpPr>
              <p:nvPr/>
            </p:nvGrpSpPr>
            <p:grpSpPr bwMode="auto">
              <a:xfrm>
                <a:off x="0" y="2330"/>
                <a:ext cx="453" cy="489"/>
                <a:chOff x="0" y="2330"/>
                <a:chExt cx="453" cy="489"/>
              </a:xfrm>
            </p:grpSpPr>
            <p:sp>
              <p:nvSpPr>
                <p:cNvPr id="160804" name="Rectangle 36"/>
                <p:cNvSpPr>
                  <a:spLocks noChangeArrowheads="1"/>
                </p:cNvSpPr>
                <p:nvPr/>
              </p:nvSpPr>
              <p:spPr bwMode="auto">
                <a:xfrm>
                  <a:off x="43" y="2330"/>
                  <a:ext cx="367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algn="ctr" eaLnBrk="1" hangingPunct="1"/>
                  <a:r>
                    <a:rPr 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5</a:t>
                  </a:r>
                </a:p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60805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2330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endParaRPr lang="en-IN"/>
                </a:p>
              </p:txBody>
            </p:sp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453" y="2330"/>
                <a:ext cx="615" cy="489"/>
                <a:chOff x="453" y="2330"/>
                <a:chExt cx="615" cy="489"/>
              </a:xfrm>
            </p:grpSpPr>
            <p:sp>
              <p:nvSpPr>
                <p:cNvPr id="160807" name="Rectangle 39"/>
                <p:cNvSpPr>
                  <a:spLocks noChangeArrowheads="1"/>
                </p:cNvSpPr>
                <p:nvPr/>
              </p:nvSpPr>
              <p:spPr bwMode="auto">
                <a:xfrm>
                  <a:off x="496" y="2330"/>
                  <a:ext cx="529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algn="ctr" eaLnBrk="1" hangingPunct="1"/>
                  <a:r>
                    <a:rPr lang="en-US" sz="240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P(x≤5)</a:t>
                  </a:r>
                  <a:r>
                    <a:rPr 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=5/6</a:t>
                  </a:r>
                </a:p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60808" name="Rectangle 40"/>
                <p:cNvSpPr>
                  <a:spLocks noChangeArrowheads="1"/>
                </p:cNvSpPr>
                <p:nvPr/>
              </p:nvSpPr>
              <p:spPr bwMode="auto">
                <a:xfrm>
                  <a:off x="453" y="2330"/>
                  <a:ext cx="615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endParaRPr lang="en-IN"/>
                </a:p>
              </p:txBody>
            </p:sp>
          </p:grpSp>
          <p:grpSp>
            <p:nvGrpSpPr>
              <p:cNvPr id="16" name="Group 41"/>
              <p:cNvGrpSpPr>
                <a:grpSpLocks/>
              </p:cNvGrpSpPr>
              <p:nvPr/>
            </p:nvGrpSpPr>
            <p:grpSpPr bwMode="auto">
              <a:xfrm>
                <a:off x="0" y="2819"/>
                <a:ext cx="453" cy="489"/>
                <a:chOff x="0" y="2819"/>
                <a:chExt cx="453" cy="489"/>
              </a:xfrm>
            </p:grpSpPr>
            <p:sp>
              <p:nvSpPr>
                <p:cNvPr id="160810" name="Rectangle 42"/>
                <p:cNvSpPr>
                  <a:spLocks noChangeArrowheads="1"/>
                </p:cNvSpPr>
                <p:nvPr/>
              </p:nvSpPr>
              <p:spPr bwMode="auto">
                <a:xfrm>
                  <a:off x="43" y="2819"/>
                  <a:ext cx="367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algn="ctr" eaLnBrk="1" hangingPunct="1"/>
                  <a:r>
                    <a:rPr 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6</a:t>
                  </a:r>
                </a:p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60811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2819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endParaRPr lang="en-IN"/>
                </a:p>
              </p:txBody>
            </p:sp>
          </p:grpSp>
          <p:grpSp>
            <p:nvGrpSpPr>
              <p:cNvPr id="17" name="Group 44"/>
              <p:cNvGrpSpPr>
                <a:grpSpLocks/>
              </p:cNvGrpSpPr>
              <p:nvPr/>
            </p:nvGrpSpPr>
            <p:grpSpPr bwMode="auto">
              <a:xfrm>
                <a:off x="453" y="2819"/>
                <a:ext cx="615" cy="489"/>
                <a:chOff x="453" y="2819"/>
                <a:chExt cx="615" cy="489"/>
              </a:xfrm>
            </p:grpSpPr>
            <p:sp>
              <p:nvSpPr>
                <p:cNvPr id="160813" name="Rectangle 45"/>
                <p:cNvSpPr>
                  <a:spLocks noChangeArrowheads="1"/>
                </p:cNvSpPr>
                <p:nvPr/>
              </p:nvSpPr>
              <p:spPr bwMode="auto">
                <a:xfrm>
                  <a:off x="496" y="2819"/>
                  <a:ext cx="529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algn="ctr" eaLnBrk="1" hangingPunct="1"/>
                  <a:r>
                    <a:rPr lang="en-US" sz="240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P(x≤6)</a:t>
                  </a:r>
                  <a:r>
                    <a:rPr 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=6/6</a:t>
                  </a:r>
                </a:p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60814" name="Rectangle 46"/>
                <p:cNvSpPr>
                  <a:spLocks noChangeArrowheads="1"/>
                </p:cNvSpPr>
                <p:nvPr/>
              </p:nvSpPr>
              <p:spPr bwMode="auto">
                <a:xfrm>
                  <a:off x="453" y="2819"/>
                  <a:ext cx="615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endParaRPr lang="en-IN"/>
                </a:p>
              </p:txBody>
            </p:sp>
          </p:grpSp>
        </p:grpSp>
        <p:sp>
          <p:nvSpPr>
            <p:cNvPr id="160815" name="Rectangle 47"/>
            <p:cNvSpPr>
              <a:spLocks noChangeArrowheads="1"/>
            </p:cNvSpPr>
            <p:nvPr/>
          </p:nvSpPr>
          <p:spPr bwMode="auto">
            <a:xfrm>
              <a:off x="-3" y="-3"/>
              <a:ext cx="1074" cy="331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bIns="0"/>
            <a:lstStyle/>
            <a:p>
              <a:endParaRPr lang="en-IN"/>
            </a:p>
          </p:txBody>
        </p:sp>
      </p:grp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86775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Cumulative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Distribution Function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(CDF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609600" y="1981200"/>
            <a:ext cx="815340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pPr marL="514350" indent="-514350" algn="just" eaLnBrk="1" hangingPunct="1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What’s </a:t>
            </a:r>
            <a:r>
              <a:rPr lang="en-US" sz="2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the probability that you roll a 3 or less</a:t>
            </a:r>
            <a:r>
              <a:rPr lang="en-US" sz="28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?</a:t>
            </a:r>
          </a:p>
          <a:p>
            <a:pPr algn="just" eaLnBrk="1" hangingPunct="1"/>
            <a:r>
              <a:rPr lang="en-US" sz="28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  </a:t>
            </a:r>
            <a:endParaRPr lang="en-US" sz="28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just" eaLnBrk="1" hangingPunct="1"/>
            <a:r>
              <a:rPr lang="en-US" sz="2800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P(x≤3)</a:t>
            </a:r>
            <a:r>
              <a:rPr lang="en-US" sz="2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=1/2</a:t>
            </a:r>
          </a:p>
          <a:p>
            <a:pPr algn="just" eaLnBrk="1" hangingPunct="1"/>
            <a:endParaRPr lang="en-US" sz="28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just" eaLnBrk="1" hangingPunct="1"/>
            <a:endParaRPr lang="en-US" sz="28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What’s the probability that you roll a 5 or higher? 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P(x≥5)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1 –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P(x≤4)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1-2/3 = 1/3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Important discrete distributions in epidemiology…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Yes/no outcomes (dead/alive, treated/untreated, smoker/non-smoker, sick/well, etc.)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Poisson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Counts (e.g., how many cases of disease in a given area)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339EE9-B5E8-4DD6-9C04-3BE73FBBBD19}" type="slidenum">
              <a:rPr lang="en-US"/>
              <a:pPr/>
              <a:t>88</a:t>
            </a:fld>
            <a:endParaRPr lang="en-US" sz="1400"/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543800" cy="4152900"/>
          </a:xfrm>
          <a:noFill/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Random variables that can take on any value in an interval, with probabilities given as areas under a density curve, are called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</a:p>
          <a:p>
            <a:pPr algn="just">
              <a:spcBef>
                <a:spcPct val="500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random variables</a:t>
            </a:r>
          </a:p>
          <a:p>
            <a:pPr lvl="1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</a:p>
          <a:p>
            <a:pPr lvl="1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0838"/>
            <a:ext cx="7772400" cy="8683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Continuous Random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191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The probability function that accompanies a continuous random variable is a continuous mathematical function that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integrates</a:t>
            </a:r>
            <a:r>
              <a:rPr lang="en-US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to 1. 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The probabilities associated with continuous functions are just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areas under the curve </a:t>
            </a:r>
            <a:r>
              <a:rPr lang="en-US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(integrals!).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Probabilities are given for a range of values, rather than a </a:t>
            </a:r>
            <a:r>
              <a:rPr lang="en-US" sz="24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particular.</a:t>
            </a:r>
            <a:endParaRPr lang="en-US" sz="24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5486400" y="4038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1828800" y="25908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0838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Density Function (PDF)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27038"/>
            <a:ext cx="7772400" cy="7159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Models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8300"/>
            <a:ext cx="8382000" cy="5067300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space 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a random phenomenon is the set of all possible outcomes.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an outcome or a set of outcomes (subset of the sample space).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model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a mathematical description of long-run regularity consisting of a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sample space 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way of assigning probabilities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events.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7" grpId="0" build="p" bldLvl="2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4191000"/>
          </a:xfrm>
        </p:spPr>
        <p:txBody>
          <a:bodyPr>
            <a:normAutofit/>
          </a:bodyPr>
          <a:lstStyle/>
          <a:p>
            <a:pPr marL="400050" lvl="1" indent="-342900" algn="just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For example, </a:t>
            </a:r>
            <a:r>
              <a:rPr 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negative exponential function (in probability, this is called an “exponential distribution”):  </a:t>
            </a:r>
          </a:p>
          <a:p>
            <a:pPr marL="914400" lvl="1" indent="-457200"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5791200" y="2819400"/>
            <a:ext cx="1828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bIns="0" anchor="ctr"/>
          <a:lstStyle/>
          <a:p>
            <a:endParaRPr lang="en-IN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4495800"/>
            <a:ext cx="3962400" cy="1036638"/>
            <a:chOff x="1488" y="3667"/>
            <a:chExt cx="2496" cy="653"/>
          </a:xfrm>
        </p:grpSpPr>
        <p:sp>
          <p:nvSpPr>
            <p:cNvPr id="168968" name="Rectangle 8"/>
            <p:cNvSpPr>
              <a:spLocks noChangeArrowheads="1"/>
            </p:cNvSpPr>
            <p:nvPr/>
          </p:nvSpPr>
          <p:spPr bwMode="auto">
            <a:xfrm>
              <a:off x="1488" y="3744"/>
              <a:ext cx="2496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bIns="0" anchor="ctr"/>
            <a:lstStyle/>
            <a:p>
              <a:endParaRPr lang="en-IN"/>
            </a:p>
          </p:txBody>
        </p:sp>
        <p:graphicFrame>
          <p:nvGraphicFramePr>
            <p:cNvPr id="301056" name="Object 1024"/>
            <p:cNvGraphicFramePr>
              <a:graphicFrameLocks noChangeAspect="1"/>
            </p:cNvGraphicFramePr>
            <p:nvPr/>
          </p:nvGraphicFramePr>
          <p:xfrm>
            <a:off x="1584" y="3667"/>
            <a:ext cx="2173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726" name="Equation" r:id="rId3" imgW="1562100" imgH="469900" progId="Equation.3">
                    <p:embed/>
                  </p:oleObj>
                </mc:Choice>
                <mc:Fallback>
                  <p:oleObj name="Equation" r:id="rId3" imgW="1562100" imgH="469900" progId="Equation.3">
                    <p:embed/>
                    <p:pic>
                      <p:nvPicPr>
                        <p:cNvPr id="0" name="Picture 1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3667"/>
                          <a:ext cx="2173" cy="653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533400" y="3733800"/>
            <a:ext cx="4339650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>
            <a:spAutoFit/>
          </a:bodyPr>
          <a:lstStyle/>
          <a:p>
            <a:pPr marL="2857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function integrates to 1: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0838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Density Function (PDF)</a:t>
            </a:r>
          </a:p>
        </p:txBody>
      </p:sp>
      <p:graphicFrame>
        <p:nvGraphicFramePr>
          <p:cNvPr id="13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642660"/>
              </p:ext>
            </p:extLst>
          </p:nvPr>
        </p:nvGraphicFramePr>
        <p:xfrm>
          <a:off x="3121025" y="2819400"/>
          <a:ext cx="13747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27" name="Equation" r:id="rId5" imgW="622030" imgH="228501" progId="Equation.3">
                  <p:embed/>
                </p:oleObj>
              </mc:Choice>
              <mc:Fallback>
                <p:oleObj name="Equation" r:id="rId5" imgW="622030" imgH="228501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2819400"/>
                        <a:ext cx="1374775" cy="5048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bldLvl="3" autoUpdateAnimBg="0"/>
      <p:bldP spid="168970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828800" y="1905000"/>
            <a:ext cx="5257800" cy="2514600"/>
            <a:chOff x="1152" y="1728"/>
            <a:chExt cx="3312" cy="1584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152" y="1728"/>
              <a:ext cx="3312" cy="1584"/>
              <a:chOff x="1152" y="1728"/>
              <a:chExt cx="3312" cy="1584"/>
            </a:xfrm>
          </p:grpSpPr>
          <p:sp>
            <p:nvSpPr>
              <p:cNvPr id="169989" name="Line 5"/>
              <p:cNvSpPr>
                <a:spLocks noChangeShapeType="1"/>
              </p:cNvSpPr>
              <p:nvPr/>
            </p:nvSpPr>
            <p:spPr bwMode="auto">
              <a:xfrm>
                <a:off x="2610" y="1728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9990" name="Line 6"/>
              <p:cNvSpPr>
                <a:spLocks noChangeShapeType="1"/>
              </p:cNvSpPr>
              <p:nvPr/>
            </p:nvSpPr>
            <p:spPr bwMode="auto">
              <a:xfrm>
                <a:off x="1152" y="2910"/>
                <a:ext cx="29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9991" name="Text Box 7"/>
              <p:cNvSpPr txBox="1">
                <a:spLocks noChangeArrowheads="1"/>
              </p:cNvSpPr>
              <p:nvPr/>
            </p:nvSpPr>
            <p:spPr bwMode="auto">
              <a:xfrm>
                <a:off x="4172" y="2872"/>
                <a:ext cx="2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 i="1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169992" name="Text Box 8"/>
              <p:cNvSpPr txBox="1">
                <a:spLocks noChangeArrowheads="1"/>
              </p:cNvSpPr>
              <p:nvPr/>
            </p:nvSpPr>
            <p:spPr bwMode="auto">
              <a:xfrm>
                <a:off x="2714" y="1728"/>
                <a:ext cx="117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 i="1">
                    <a:latin typeface="Times New Roman" pitchFamily="18" charset="0"/>
                  </a:rPr>
                  <a:t>p(x)=e</a:t>
                </a:r>
                <a:r>
                  <a:rPr lang="en-US" sz="2000" b="1" i="1" baseline="30000">
                    <a:latin typeface="Times New Roman" pitchFamily="18" charset="0"/>
                  </a:rPr>
                  <a:t>-x</a:t>
                </a:r>
                <a:endParaRPr lang="en-US" sz="2000" b="1">
                  <a:latin typeface="Times New Roman" pitchFamily="18" charset="0"/>
                </a:endParaRPr>
              </a:p>
            </p:txBody>
          </p:sp>
        </p:grpSp>
        <p:sp>
          <p:nvSpPr>
            <p:cNvPr id="169993" name="Arc 9"/>
            <p:cNvSpPr>
              <a:spLocks/>
            </p:cNvSpPr>
            <p:nvPr/>
          </p:nvSpPr>
          <p:spPr bwMode="auto">
            <a:xfrm rot="-10800000">
              <a:off x="2608" y="2272"/>
              <a:ext cx="1495" cy="5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rot="10800000"/>
            <a:lstStyle/>
            <a:p>
              <a:pPr eaLnBrk="1" hangingPunct="1"/>
              <a:endParaRPr lang="en-US" sz="2400" b="1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169994" name="Text Box 10"/>
            <p:cNvSpPr txBox="1">
              <a:spLocks noChangeArrowheads="1"/>
            </p:cNvSpPr>
            <p:nvPr/>
          </p:nvSpPr>
          <p:spPr bwMode="auto">
            <a:xfrm>
              <a:off x="2401" y="2222"/>
              <a:ext cx="83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000"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381000" y="5105400"/>
            <a:ext cx="84582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pPr algn="just"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probability that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any exact particular value (such 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1.9976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is 0; we can only assign probabilities to possible ranges of x.  </a:t>
            </a:r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>
            <a:off x="4800600" y="3352800"/>
            <a:ext cx="0" cy="457200"/>
          </a:xfrm>
          <a:prstGeom prst="lin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bIns="0"/>
          <a:lstStyle/>
          <a:p>
            <a:endParaRPr lang="en-IN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0838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Density Function (PDF)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5" grpId="0" autoUpdateAnimBg="0"/>
      <p:bldP spid="16999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381000" y="1427946"/>
            <a:ext cx="76962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pPr eaLnBrk="1" hangingPunct="1"/>
            <a:r>
              <a:rPr lang="en-US" sz="2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For example, the probability of </a:t>
            </a:r>
            <a:r>
              <a:rPr lang="en-US" sz="2800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x</a:t>
            </a:r>
            <a:r>
              <a:rPr lang="en-US" sz="2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falling within 1 to 2</a:t>
            </a:r>
            <a:r>
              <a:rPr lang="en-US" sz="28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5105400"/>
            <a:ext cx="7543800" cy="1143000"/>
            <a:chOff x="384" y="3600"/>
            <a:chExt cx="4752" cy="720"/>
          </a:xfrm>
        </p:grpSpPr>
        <p:sp>
          <p:nvSpPr>
            <p:cNvPr id="171012" name="Rectangle 4"/>
            <p:cNvSpPr>
              <a:spLocks noChangeArrowheads="1"/>
            </p:cNvSpPr>
            <p:nvPr/>
          </p:nvSpPr>
          <p:spPr bwMode="auto">
            <a:xfrm>
              <a:off x="384" y="3600"/>
              <a:ext cx="4752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bIns="0" anchor="ctr"/>
            <a:lstStyle/>
            <a:p>
              <a:endParaRPr lang="en-IN"/>
            </a:p>
          </p:txBody>
        </p:sp>
        <p:graphicFrame>
          <p:nvGraphicFramePr>
            <p:cNvPr id="171013" name="Object 5"/>
            <p:cNvGraphicFramePr>
              <a:graphicFrameLocks noChangeAspect="1"/>
            </p:cNvGraphicFramePr>
            <p:nvPr/>
          </p:nvGraphicFramePr>
          <p:xfrm>
            <a:off x="616" y="3742"/>
            <a:ext cx="4432" cy="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680" name="Equation" r:id="rId3" imgW="3581400" imgH="469900" progId="Equation.3">
                    <p:embed/>
                  </p:oleObj>
                </mc:Choice>
                <mc:Fallback>
                  <p:oleObj name="Equation" r:id="rId3" imgW="3581400" imgH="469900" progId="Equation.3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" y="3742"/>
                          <a:ext cx="4432" cy="5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828800" y="2286000"/>
            <a:ext cx="5257800" cy="2525713"/>
            <a:chOff x="1152" y="1440"/>
            <a:chExt cx="3312" cy="1591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152" y="1440"/>
              <a:ext cx="3312" cy="1591"/>
              <a:chOff x="1152" y="1440"/>
              <a:chExt cx="3312" cy="1591"/>
            </a:xfrm>
          </p:grpSpPr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1152" y="1440"/>
                <a:ext cx="3312" cy="1584"/>
                <a:chOff x="1152" y="1440"/>
                <a:chExt cx="3312" cy="1584"/>
              </a:xfrm>
            </p:grpSpPr>
            <p:grpSp>
              <p:nvGrpSpPr>
                <p:cNvPr id="6" name="Group 24"/>
                <p:cNvGrpSpPr>
                  <a:grpSpLocks/>
                </p:cNvGrpSpPr>
                <p:nvPr/>
              </p:nvGrpSpPr>
              <p:grpSpPr bwMode="auto">
                <a:xfrm>
                  <a:off x="1152" y="1440"/>
                  <a:ext cx="3312" cy="1584"/>
                  <a:chOff x="1152" y="1440"/>
                  <a:chExt cx="3312" cy="1584"/>
                </a:xfrm>
              </p:grpSpPr>
              <p:sp>
                <p:nvSpPr>
                  <p:cNvPr id="17101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610" y="1440"/>
                    <a:ext cx="0" cy="15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7101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2622"/>
                    <a:ext cx="299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71020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2" y="2584"/>
                    <a:ext cx="292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2000" b="1" i="1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171021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4" y="1584"/>
                    <a:ext cx="107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2000" b="1" i="1" dirty="0">
                        <a:latin typeface="Times New Roman" pitchFamily="18" charset="0"/>
                      </a:rPr>
                      <a:t>p(x)=e</a:t>
                    </a:r>
                    <a:r>
                      <a:rPr lang="en-US" sz="2000" b="1" i="1" baseline="30000" dirty="0">
                        <a:latin typeface="Times New Roman" pitchFamily="18" charset="0"/>
                      </a:rPr>
                      <a:t>-x</a:t>
                    </a:r>
                  </a:p>
                </p:txBody>
              </p:sp>
            </p:grpSp>
            <p:sp>
              <p:nvSpPr>
                <p:cNvPr id="171022" name="Arc 14"/>
                <p:cNvSpPr>
                  <a:spLocks/>
                </p:cNvSpPr>
                <p:nvPr/>
              </p:nvSpPr>
              <p:spPr bwMode="auto">
                <a:xfrm rot="10800000">
                  <a:off x="2608" y="1984"/>
                  <a:ext cx="1495" cy="56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rot="10800000"/>
                <a:lstStyle/>
                <a:p>
                  <a:pPr eaLnBrk="1" hangingPunct="1"/>
                  <a:endParaRPr lang="en-US" sz="2400" b="1">
                    <a:solidFill>
                      <a:schemeClr val="accent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102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401" y="1934"/>
                  <a:ext cx="83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2000" b="1">
                      <a:latin typeface="Times New Roman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2832" y="2304"/>
                <a:ext cx="472" cy="727"/>
                <a:chOff x="2832" y="2304"/>
                <a:chExt cx="472" cy="727"/>
              </a:xfrm>
            </p:grpSpPr>
            <p:sp>
              <p:nvSpPr>
                <p:cNvPr id="171025" name="AutoShape 17"/>
                <p:cNvSpPr>
                  <a:spLocks noChangeArrowheads="1"/>
                </p:cNvSpPr>
                <p:nvPr/>
              </p:nvSpPr>
              <p:spPr bwMode="auto">
                <a:xfrm>
                  <a:off x="2880" y="2304"/>
                  <a:ext cx="288" cy="144"/>
                </a:xfrm>
                <a:prstGeom prst="rtTriangle">
                  <a:avLst/>
                </a:prstGeom>
                <a:solidFill>
                  <a:schemeClr val="accent1"/>
                </a:solidFill>
                <a:ln w="349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71026" name="Rectangle 18"/>
                <p:cNvSpPr>
                  <a:spLocks noChangeArrowheads="1"/>
                </p:cNvSpPr>
                <p:nvPr/>
              </p:nvSpPr>
              <p:spPr bwMode="auto">
                <a:xfrm>
                  <a:off x="2880" y="2450"/>
                  <a:ext cx="384" cy="19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71027" name="Line 19"/>
                <p:cNvSpPr>
                  <a:spLocks noChangeShapeType="1"/>
                </p:cNvSpPr>
                <p:nvPr/>
              </p:nvSpPr>
              <p:spPr bwMode="auto">
                <a:xfrm>
                  <a:off x="2880" y="264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7102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264" y="264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7102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832" y="2832"/>
                  <a:ext cx="80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2000" b="1"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17103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216" y="2832"/>
                  <a:ext cx="88" cy="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2000" b="1" dirty="0">
                      <a:latin typeface="Times New Roman" pitchFamily="18" charset="0"/>
                    </a:rPr>
                    <a:t>2</a:t>
                  </a:r>
                </a:p>
              </p:txBody>
            </p:sp>
          </p:grpSp>
        </p:grpSp>
        <p:sp>
          <p:nvSpPr>
            <p:cNvPr id="171031" name="Line 23"/>
            <p:cNvSpPr>
              <a:spLocks noChangeShapeType="1"/>
            </p:cNvSpPr>
            <p:nvPr/>
          </p:nvSpPr>
          <p:spPr bwMode="auto">
            <a:xfrm>
              <a:off x="2880" y="2304"/>
              <a:ext cx="0" cy="336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bIns="0"/>
            <a:lstStyle/>
            <a:p>
              <a:endParaRPr lang="en-IN"/>
            </a:p>
          </p:txBody>
        </p:sp>
      </p:grp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0838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Probability Density Function (PDF)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228600" y="1829306"/>
            <a:ext cx="87630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pPr eaLnBrk="1" hangingPunct="1"/>
            <a:r>
              <a:rPr lang="en-US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As in the discrete case, we can specify the “cumulative distribution function” (CDF):</a:t>
            </a:r>
          </a:p>
          <a:p>
            <a:pPr eaLnBrk="1" hangingPunct="1"/>
            <a:endParaRPr lang="en-US" sz="24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CDF here =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P(X≤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A)=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3657600"/>
            <a:ext cx="5791200" cy="1066800"/>
            <a:chOff x="240" y="2880"/>
            <a:chExt cx="5664" cy="1056"/>
          </a:xfrm>
        </p:grpSpPr>
        <p:sp>
          <p:nvSpPr>
            <p:cNvPr id="172037" name="Rectangle 5"/>
            <p:cNvSpPr>
              <a:spLocks noChangeArrowheads="1"/>
            </p:cNvSpPr>
            <p:nvPr/>
          </p:nvSpPr>
          <p:spPr bwMode="auto">
            <a:xfrm>
              <a:off x="240" y="2880"/>
              <a:ext cx="5664" cy="10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bIns="0" anchor="ctr"/>
            <a:lstStyle/>
            <a:p>
              <a:endParaRPr lang="en-IN"/>
            </a:p>
          </p:txBody>
        </p:sp>
        <p:graphicFrame>
          <p:nvGraphicFramePr>
            <p:cNvPr id="172038" name="Object 6"/>
            <p:cNvGraphicFramePr>
              <a:graphicFrameLocks noChangeAspect="1"/>
            </p:cNvGraphicFramePr>
            <p:nvPr/>
          </p:nvGraphicFramePr>
          <p:xfrm>
            <a:off x="240" y="2976"/>
            <a:ext cx="5520" cy="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704" r:id="rId3" imgW="2844800" imgH="469900" progId="Equation.3">
                    <p:embed/>
                  </p:oleObj>
                </mc:Choice>
                <mc:Fallback>
                  <p:oleObj r:id="rId3" imgW="2844800" imgH="469900" progId="Equation.3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2976"/>
                          <a:ext cx="5520" cy="9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0838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Cumulative Density Function (CDF)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905000" y="2209800"/>
            <a:ext cx="5410200" cy="2057400"/>
            <a:chOff x="1200" y="1392"/>
            <a:chExt cx="3408" cy="1296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1200" y="1392"/>
              <a:ext cx="3408" cy="1296"/>
              <a:chOff x="1200" y="1392"/>
              <a:chExt cx="3408" cy="1296"/>
            </a:xfrm>
          </p:grpSpPr>
          <p:sp>
            <p:nvSpPr>
              <p:cNvPr id="173061" name="Line 5"/>
              <p:cNvSpPr>
                <a:spLocks noChangeShapeType="1"/>
              </p:cNvSpPr>
              <p:nvPr/>
            </p:nvSpPr>
            <p:spPr bwMode="auto">
              <a:xfrm>
                <a:off x="3287" y="2228"/>
                <a:ext cx="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73062" name="Text Box 6"/>
              <p:cNvSpPr txBox="1">
                <a:spLocks noChangeArrowheads="1"/>
              </p:cNvSpPr>
              <p:nvPr/>
            </p:nvSpPr>
            <p:spPr bwMode="auto">
              <a:xfrm>
                <a:off x="3278" y="2425"/>
                <a:ext cx="95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000" b="1">
                    <a:latin typeface="Times New Roman" pitchFamily="18" charset="0"/>
                  </a:rPr>
                  <a:t>2</a:t>
                </a:r>
              </a:p>
            </p:txBody>
          </p:sp>
          <p:grpSp>
            <p:nvGrpSpPr>
              <p:cNvPr id="4" name="Group 41"/>
              <p:cNvGrpSpPr>
                <a:grpSpLocks/>
              </p:cNvGrpSpPr>
              <p:nvPr/>
            </p:nvGrpSpPr>
            <p:grpSpPr bwMode="auto">
              <a:xfrm>
                <a:off x="1200" y="1392"/>
                <a:ext cx="3408" cy="1296"/>
                <a:chOff x="1200" y="1392"/>
                <a:chExt cx="3408" cy="1296"/>
              </a:xfrm>
            </p:grpSpPr>
            <p:grpSp>
              <p:nvGrpSpPr>
                <p:cNvPr id="5" name="Group 40"/>
                <p:cNvGrpSpPr>
                  <a:grpSpLocks/>
                </p:cNvGrpSpPr>
                <p:nvPr/>
              </p:nvGrpSpPr>
              <p:grpSpPr bwMode="auto">
                <a:xfrm>
                  <a:off x="2712" y="1923"/>
                  <a:ext cx="579" cy="434"/>
                  <a:chOff x="2712" y="1923"/>
                  <a:chExt cx="579" cy="434"/>
                </a:xfrm>
              </p:grpSpPr>
              <p:sp>
                <p:nvSpPr>
                  <p:cNvPr id="17306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007" y="2207"/>
                    <a:ext cx="284" cy="15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7306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742" y="1955"/>
                    <a:ext cx="41" cy="39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7306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712" y="1923"/>
                    <a:ext cx="49" cy="4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7306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820" y="2018"/>
                    <a:ext cx="40" cy="33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7306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863" y="2057"/>
                    <a:ext cx="40" cy="29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6" name="Group 39"/>
                <p:cNvGrpSpPr>
                  <a:grpSpLocks/>
                </p:cNvGrpSpPr>
                <p:nvPr/>
              </p:nvGrpSpPr>
              <p:grpSpPr bwMode="auto">
                <a:xfrm>
                  <a:off x="1200" y="1392"/>
                  <a:ext cx="3408" cy="1296"/>
                  <a:chOff x="1200" y="1392"/>
                  <a:chExt cx="3408" cy="1296"/>
                </a:xfrm>
              </p:grpSpPr>
              <p:grpSp>
                <p:nvGrpSpPr>
                  <p:cNvPr id="7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200" y="1392"/>
                    <a:ext cx="3408" cy="1296"/>
                    <a:chOff x="1200" y="1392"/>
                    <a:chExt cx="3408" cy="1296"/>
                  </a:xfrm>
                </p:grpSpPr>
                <p:grpSp>
                  <p:nvGrpSpPr>
                    <p:cNvPr id="8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00" y="1392"/>
                      <a:ext cx="3408" cy="1296"/>
                      <a:chOff x="1200" y="1392"/>
                      <a:chExt cx="3408" cy="1296"/>
                    </a:xfrm>
                  </p:grpSpPr>
                  <p:grpSp>
                    <p:nvGrpSpPr>
                      <p:cNvPr id="9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0" y="1392"/>
                        <a:ext cx="3408" cy="1296"/>
                        <a:chOff x="1200" y="1392"/>
                        <a:chExt cx="3408" cy="1296"/>
                      </a:xfrm>
                    </p:grpSpPr>
                    <p:sp>
                      <p:nvSpPr>
                        <p:cNvPr id="173074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00" y="1392"/>
                          <a:ext cx="0" cy="12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173075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00" y="2359"/>
                          <a:ext cx="308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173076" name="Text Box 2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07" y="2328"/>
                          <a:ext cx="301" cy="2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 sz="2000" b="1" i="1">
                              <a:latin typeface="Times New Roman" pitchFamily="18" charset="0"/>
                            </a:rPr>
                            <a:t>x</a:t>
                          </a:r>
                        </a:p>
                      </p:txBody>
                    </p:sp>
                    <p:sp>
                      <p:nvSpPr>
                        <p:cNvPr id="173077" name="Text Box 2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7" y="1392"/>
                          <a:ext cx="507" cy="2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 sz="2000" b="1" i="1">
                              <a:latin typeface="Times New Roman" pitchFamily="18" charset="0"/>
                            </a:rPr>
                            <a:t>p(x)</a:t>
                          </a:r>
                          <a:endParaRPr lang="en-US" sz="2000" b="1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73078" name="Arc 22"/>
                      <p:cNvSpPr>
                        <a:spLocks/>
                      </p:cNvSpPr>
                      <p:nvPr/>
                    </p:nvSpPr>
                    <p:spPr bwMode="auto">
                      <a:xfrm rot="-10800000">
                        <a:off x="2698" y="1837"/>
                        <a:ext cx="1538" cy="46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73079" name="Text Box 2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92" y="1728"/>
                        <a:ext cx="86" cy="1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r>
                          <a:rPr lang="en-US" sz="2000" b="1" dirty="0">
                            <a:latin typeface="Times New Roman" pitchFamily="18" charset="0"/>
                          </a:rPr>
                          <a:t>1</a:t>
                        </a:r>
                      </a:p>
                    </p:txBody>
                  </p:sp>
                </p:grpSp>
                <p:sp>
                  <p:nvSpPr>
                    <p:cNvPr id="173080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7" y="2109"/>
                      <a:ext cx="284" cy="102"/>
                    </a:xfrm>
                    <a:prstGeom prst="rtTriangl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73081" name="Rectangle 25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2710" y="1904"/>
                      <a:ext cx="41" cy="45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73082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6" y="2182"/>
                      <a:ext cx="585" cy="18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73083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7" y="2010"/>
                      <a:ext cx="40" cy="34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73084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14" y="2081"/>
                      <a:ext cx="41" cy="27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73085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966" y="2112"/>
                    <a:ext cx="41" cy="23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</p:grpSp>
        </p:grpSp>
        <p:sp>
          <p:nvSpPr>
            <p:cNvPr id="173086" name="Rectangle 30"/>
            <p:cNvSpPr>
              <a:spLocks noChangeArrowheads="1"/>
            </p:cNvSpPr>
            <p:nvPr/>
          </p:nvSpPr>
          <p:spPr bwMode="auto">
            <a:xfrm>
              <a:off x="2736" y="2160"/>
              <a:ext cx="384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bIns="0" anchor="ctr"/>
            <a:lstStyle/>
            <a:p>
              <a:endParaRPr lang="en-IN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1600200" y="4953000"/>
            <a:ext cx="6629400" cy="762000"/>
            <a:chOff x="1008" y="3120"/>
            <a:chExt cx="4176" cy="480"/>
          </a:xfrm>
        </p:grpSpPr>
        <p:sp>
          <p:nvSpPr>
            <p:cNvPr id="173088" name="Rectangle 32"/>
            <p:cNvSpPr>
              <a:spLocks noChangeArrowheads="1"/>
            </p:cNvSpPr>
            <p:nvPr/>
          </p:nvSpPr>
          <p:spPr bwMode="auto">
            <a:xfrm>
              <a:off x="1008" y="3120"/>
              <a:ext cx="4176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bIns="0" anchor="ctr"/>
            <a:lstStyle/>
            <a:p>
              <a:endParaRPr lang="en-IN"/>
            </a:p>
          </p:txBody>
        </p:sp>
        <p:graphicFrame>
          <p:nvGraphicFramePr>
            <p:cNvPr id="173089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6565724"/>
                </p:ext>
              </p:extLst>
            </p:nvPr>
          </p:nvGraphicFramePr>
          <p:xfrm>
            <a:off x="1294" y="3144"/>
            <a:ext cx="3459" cy="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728" name="Equation" r:id="rId3" imgW="1726451" imgH="203112" progId="Equation.3">
                    <p:embed/>
                  </p:oleObj>
                </mc:Choice>
                <mc:Fallback>
                  <p:oleObj name="Equation" r:id="rId3" imgW="1726451" imgH="203112" progId="Equation.3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4" y="3144"/>
                          <a:ext cx="3459" cy="3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0838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Cumulative Density Function (CDF)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Uniform Density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304800" y="1905000"/>
            <a:ext cx="88392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pPr eaLnBrk="1" hangingPunct="1"/>
            <a:r>
              <a:rPr lang="en-US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The uniform distribution: all values are equally likely</a:t>
            </a:r>
          </a:p>
          <a:p>
            <a:pPr eaLnBrk="1" hangingPunct="1"/>
            <a:endParaRPr lang="en-US" sz="24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The uniform distribution: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f(x)=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,  for 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x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743200" y="3048000"/>
            <a:ext cx="4419600" cy="1905000"/>
            <a:chOff x="1728" y="1920"/>
            <a:chExt cx="2784" cy="1200"/>
          </a:xfrm>
        </p:grpSpPr>
        <p:sp>
          <p:nvSpPr>
            <p:cNvPr id="174086" name="Rectangle 6"/>
            <p:cNvSpPr>
              <a:spLocks noChangeArrowheads="1"/>
            </p:cNvSpPr>
            <p:nvPr/>
          </p:nvSpPr>
          <p:spPr bwMode="auto">
            <a:xfrm>
              <a:off x="2976" y="2362"/>
              <a:ext cx="685" cy="4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728" y="1920"/>
              <a:ext cx="2784" cy="1200"/>
              <a:chOff x="1728" y="1920"/>
              <a:chExt cx="2784" cy="1200"/>
            </a:xfrm>
          </p:grpSpPr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1728" y="1920"/>
                <a:ext cx="2784" cy="1200"/>
                <a:chOff x="1728" y="1920"/>
                <a:chExt cx="2784" cy="1200"/>
              </a:xfrm>
            </p:grpSpPr>
            <p:sp>
              <p:nvSpPr>
                <p:cNvPr id="174089" name="Line 9"/>
                <p:cNvSpPr>
                  <a:spLocks noChangeShapeType="1"/>
                </p:cNvSpPr>
                <p:nvPr/>
              </p:nvSpPr>
              <p:spPr bwMode="auto">
                <a:xfrm>
                  <a:off x="2976" y="1920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74090" name="Line 10"/>
                <p:cNvSpPr>
                  <a:spLocks noChangeShapeType="1"/>
                </p:cNvSpPr>
                <p:nvPr/>
              </p:nvSpPr>
              <p:spPr bwMode="auto">
                <a:xfrm>
                  <a:off x="1728" y="2832"/>
                  <a:ext cx="25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7409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66" y="2786"/>
                  <a:ext cx="246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 i="1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17409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041" y="1920"/>
                  <a:ext cx="414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 i="1">
                      <a:latin typeface="Times New Roman" pitchFamily="18" charset="0"/>
                    </a:rPr>
                    <a:t>p(x)</a:t>
                  </a:r>
                  <a:endParaRPr lang="en-US" sz="2000" b="1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74093" name="Text Box 13"/>
              <p:cNvSpPr txBox="1">
                <a:spLocks noChangeArrowheads="1"/>
              </p:cNvSpPr>
              <p:nvPr/>
            </p:nvSpPr>
            <p:spPr bwMode="auto">
              <a:xfrm>
                <a:off x="2778" y="2294"/>
                <a:ext cx="7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000" b="1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74094" name="Text Box 14"/>
            <p:cNvSpPr txBox="1">
              <a:spLocks noChangeArrowheads="1"/>
            </p:cNvSpPr>
            <p:nvPr/>
          </p:nvSpPr>
          <p:spPr bwMode="auto">
            <a:xfrm>
              <a:off x="3634" y="2951"/>
              <a:ext cx="7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000" b="1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28600" y="5105400"/>
            <a:ext cx="8686800" cy="1371601"/>
            <a:chOff x="0" y="3312"/>
            <a:chExt cx="5760" cy="864"/>
          </a:xfrm>
        </p:grpSpPr>
        <p:sp>
          <p:nvSpPr>
            <p:cNvPr id="174097" name="Rectangle 17"/>
            <p:cNvSpPr>
              <a:spLocks noChangeArrowheads="1"/>
            </p:cNvSpPr>
            <p:nvPr/>
          </p:nvSpPr>
          <p:spPr bwMode="auto">
            <a:xfrm>
              <a:off x="0" y="3312"/>
              <a:ext cx="5760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0">
              <a:spAutoFit/>
            </a:bodyPr>
            <a:lstStyle/>
            <a:p>
              <a:pPr eaLnBrk="1" hangingPunct="1"/>
              <a:r>
                <a:rPr lang="en-US" sz="240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We can see it’s a probability distribution because it integrates to 1 (the area under the curve is 1):</a:t>
              </a:r>
            </a:p>
            <a:p>
              <a:r>
                <a:rPr lang="en-US" sz="110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 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7409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6152494"/>
                </p:ext>
              </p:extLst>
            </p:nvPr>
          </p:nvGraphicFramePr>
          <p:xfrm>
            <a:off x="3792" y="3612"/>
            <a:ext cx="1392" cy="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52" r:id="rId3" imgW="1155700" imgH="469900" progId="Equation.3">
                    <p:embed/>
                  </p:oleObj>
                </mc:Choice>
                <mc:Fallback>
                  <p:oleObj r:id="rId3" imgW="1155700" imgH="469900" progId="Equation.3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3612"/>
                          <a:ext cx="1392" cy="5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1371600" y="5791200"/>
            <a:ext cx="57912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304800" y="1905000"/>
            <a:ext cx="8839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pPr eaLnBrk="1" hangingPunct="1"/>
            <a:r>
              <a:rPr lang="en-US" sz="2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What’s the probability that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between ¼ and ½?</a:t>
            </a:r>
            <a:r>
              <a:rPr lang="en-US" sz="2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828800" y="3124200"/>
            <a:ext cx="4953000" cy="2362200"/>
            <a:chOff x="1152" y="1968"/>
            <a:chExt cx="3120" cy="1488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1152" y="1968"/>
              <a:ext cx="3120" cy="1488"/>
              <a:chOff x="1152" y="1968"/>
              <a:chExt cx="3120" cy="1488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1152" y="1968"/>
                <a:ext cx="3120" cy="1488"/>
                <a:chOff x="1152" y="1968"/>
                <a:chExt cx="3120" cy="1488"/>
              </a:xfrm>
            </p:grpSpPr>
            <p:grpSp>
              <p:nvGrpSpPr>
                <p:cNvPr id="5" name="Group 20"/>
                <p:cNvGrpSpPr>
                  <a:grpSpLocks/>
                </p:cNvGrpSpPr>
                <p:nvPr/>
              </p:nvGrpSpPr>
              <p:grpSpPr bwMode="auto">
                <a:xfrm>
                  <a:off x="1152" y="1968"/>
                  <a:ext cx="3120" cy="1488"/>
                  <a:chOff x="1152" y="1968"/>
                  <a:chExt cx="3120" cy="1488"/>
                </a:xfrm>
              </p:grpSpPr>
              <p:sp>
                <p:nvSpPr>
                  <p:cNvPr id="17511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525" y="1968"/>
                    <a:ext cx="0" cy="14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7511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3078"/>
                    <a:ext cx="28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7511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97" y="3042"/>
                    <a:ext cx="275" cy="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2000" b="1" i="1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17511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3" y="1968"/>
                    <a:ext cx="465" cy="2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2000" b="1" i="1">
                        <a:latin typeface="Times New Roman" pitchFamily="18" charset="0"/>
                      </a:rPr>
                      <a:t>p(x)</a:t>
                    </a:r>
                    <a:endParaRPr lang="en-US" sz="2000" b="1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751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329" y="2432"/>
                  <a:ext cx="78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2000" b="1">
                      <a:latin typeface="Times New Roman" pitchFamily="18" charset="0"/>
                    </a:rPr>
                    <a:t>1</a:t>
                  </a:r>
                </a:p>
              </p:txBody>
            </p:sp>
          </p:grpSp>
          <p:sp>
            <p:nvSpPr>
              <p:cNvPr id="175118" name="Text Box 14"/>
              <p:cNvSpPr txBox="1">
                <a:spLocks noChangeArrowheads="1"/>
              </p:cNvSpPr>
              <p:nvPr/>
            </p:nvSpPr>
            <p:spPr bwMode="auto">
              <a:xfrm>
                <a:off x="3312" y="3168"/>
                <a:ext cx="7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000" b="1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175119" name="Rectangle 15"/>
              <p:cNvSpPr>
                <a:spLocks noChangeArrowheads="1"/>
              </p:cNvSpPr>
              <p:nvPr/>
            </p:nvSpPr>
            <p:spPr bwMode="auto">
              <a:xfrm>
                <a:off x="2523" y="2516"/>
                <a:ext cx="795" cy="5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175120" name="Rectangle 16"/>
            <p:cNvSpPr>
              <a:spLocks noChangeArrowheads="1"/>
            </p:cNvSpPr>
            <p:nvPr/>
          </p:nvSpPr>
          <p:spPr bwMode="auto">
            <a:xfrm>
              <a:off x="2743" y="2517"/>
              <a:ext cx="185" cy="5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5121" name="Text Box 17"/>
            <p:cNvSpPr txBox="1">
              <a:spLocks noChangeArrowheads="1"/>
            </p:cNvSpPr>
            <p:nvPr/>
          </p:nvSpPr>
          <p:spPr bwMode="auto">
            <a:xfrm>
              <a:off x="2688" y="3096"/>
              <a:ext cx="17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000" b="1">
                  <a:latin typeface="Times New Roman" pitchFamily="18" charset="0"/>
                </a:rPr>
                <a:t>¼</a:t>
              </a:r>
            </a:p>
            <a:p>
              <a:endParaRPr lang="en-US" sz="2000" b="1">
                <a:latin typeface="Times New Roman" pitchFamily="18" charset="0"/>
              </a:endParaRPr>
            </a:p>
          </p:txBody>
        </p:sp>
        <p:sp>
          <p:nvSpPr>
            <p:cNvPr id="175122" name="Text Box 18"/>
            <p:cNvSpPr txBox="1">
              <a:spLocks noChangeArrowheads="1"/>
            </p:cNvSpPr>
            <p:nvPr/>
          </p:nvSpPr>
          <p:spPr bwMode="auto">
            <a:xfrm>
              <a:off x="2893" y="3105"/>
              <a:ext cx="17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000" b="1">
                  <a:latin typeface="Times New Roman" pitchFamily="18" charset="0"/>
                </a:rPr>
                <a:t>½</a:t>
              </a:r>
            </a:p>
            <a:p>
              <a:endParaRPr lang="en-US" sz="2000" b="1">
                <a:latin typeface="Times New Roman" pitchFamily="18" charset="0"/>
              </a:endParaRPr>
            </a:p>
          </p:txBody>
        </p:sp>
      </p:grpSp>
      <p:sp>
        <p:nvSpPr>
          <p:cNvPr id="175123" name="Rectangle 19"/>
          <p:cNvSpPr>
            <a:spLocks noChangeArrowheads="1"/>
          </p:cNvSpPr>
          <p:nvPr/>
        </p:nvSpPr>
        <p:spPr bwMode="auto">
          <a:xfrm>
            <a:off x="2966243" y="5867400"/>
            <a:ext cx="366315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r>
              <a:rPr lang="en-US" sz="2800" b="1" dirty="0">
                <a:cs typeface="Times New Roman" pitchFamily="18" charset="0"/>
              </a:rPr>
              <a:t>P(1/4 ≤ </a:t>
            </a:r>
            <a:r>
              <a:rPr lang="en-US" sz="2800" b="1" dirty="0" smtClean="0">
                <a:cs typeface="Times New Roman" pitchFamily="18" charset="0"/>
              </a:rPr>
              <a:t>x≤ 1/2 </a:t>
            </a:r>
            <a:r>
              <a:rPr lang="en-US" sz="2800" b="1" dirty="0">
                <a:cs typeface="Times New Roman" pitchFamily="18" charset="0"/>
              </a:rPr>
              <a:t>)= ¼ </a:t>
            </a:r>
            <a:endParaRPr lang="en-US" sz="2800" b="1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Uniform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93038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Normal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Density Function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295275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en-IN"/>
          </a:p>
        </p:txBody>
      </p:sp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398145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en-IN"/>
          </a:p>
        </p:txBody>
      </p:sp>
      <p:sp>
        <p:nvSpPr>
          <p:cNvPr id="438277" name="Rectangle 5"/>
          <p:cNvSpPr>
            <a:spLocks noChangeArrowheads="1"/>
          </p:cNvSpPr>
          <p:nvPr/>
        </p:nvSpPr>
        <p:spPr bwMode="auto">
          <a:xfrm>
            <a:off x="3228975" y="3005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en-IN"/>
          </a:p>
        </p:txBody>
      </p:sp>
      <p:pic>
        <p:nvPicPr>
          <p:cNvPr id="4382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6858000" cy="21637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8279" name="Rectangle 7"/>
          <p:cNvSpPr>
            <a:spLocks noChangeArrowheads="1"/>
          </p:cNvSpPr>
          <p:nvPr/>
        </p:nvSpPr>
        <p:spPr bwMode="auto">
          <a:xfrm>
            <a:off x="1676400" y="5351463"/>
            <a:ext cx="91440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pPr eaLnBrk="1" hangingPunct="1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Note constants: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=3.14159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e=2.71828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grpSp>
        <p:nvGrpSpPr>
          <p:cNvPr id="438280" name="Group 8"/>
          <p:cNvGrpSpPr>
            <a:grpSpLocks/>
          </p:cNvGrpSpPr>
          <p:nvPr/>
        </p:nvGrpSpPr>
        <p:grpSpPr bwMode="auto">
          <a:xfrm>
            <a:off x="2971800" y="2514600"/>
            <a:ext cx="5791200" cy="3530600"/>
            <a:chOff x="1872" y="1584"/>
            <a:chExt cx="3648" cy="2224"/>
          </a:xfrm>
        </p:grpSpPr>
        <p:sp>
          <p:nvSpPr>
            <p:cNvPr id="438281" name="Text Box 9"/>
            <p:cNvSpPr txBox="1">
              <a:spLocks noChangeArrowheads="1"/>
            </p:cNvSpPr>
            <p:nvPr/>
          </p:nvSpPr>
          <p:spPr bwMode="auto">
            <a:xfrm>
              <a:off x="3216" y="3168"/>
              <a:ext cx="2304" cy="6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a bell shaped curve with different centers and spreads depending on </a:t>
              </a: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 and </a:t>
              </a:r>
              <a:endPara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282" name="Rectangle 10"/>
            <p:cNvSpPr>
              <a:spLocks noChangeArrowheads="1"/>
            </p:cNvSpPr>
            <p:nvPr/>
          </p:nvSpPr>
          <p:spPr bwMode="auto">
            <a:xfrm>
              <a:off x="4416" y="1584"/>
              <a:ext cx="240" cy="288"/>
            </a:xfrm>
            <a:prstGeom prst="rect">
              <a:avLst/>
            </a:prstGeom>
            <a:noFill/>
            <a:ln w="158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38283" name="Rectangle 11"/>
            <p:cNvSpPr>
              <a:spLocks noChangeArrowheads="1"/>
            </p:cNvSpPr>
            <p:nvPr/>
          </p:nvSpPr>
          <p:spPr bwMode="auto">
            <a:xfrm>
              <a:off x="1872" y="2400"/>
              <a:ext cx="432" cy="432"/>
            </a:xfrm>
            <a:prstGeom prst="rect">
              <a:avLst/>
            </a:prstGeom>
            <a:noFill/>
            <a:ln w="158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38284" name="Line 12"/>
            <p:cNvSpPr>
              <a:spLocks noChangeShapeType="1"/>
            </p:cNvSpPr>
            <p:nvPr/>
          </p:nvSpPr>
          <p:spPr bwMode="auto">
            <a:xfrm flipH="1" flipV="1">
              <a:off x="2304" y="2832"/>
              <a:ext cx="912" cy="576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438285" name="Line 13"/>
            <p:cNvSpPr>
              <a:spLocks noChangeShapeType="1"/>
            </p:cNvSpPr>
            <p:nvPr/>
          </p:nvSpPr>
          <p:spPr bwMode="auto">
            <a:xfrm flipV="1">
              <a:off x="4224" y="1872"/>
              <a:ext cx="288" cy="1296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19357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9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433095" y="4456907"/>
            <a:ext cx="419100" cy="771525"/>
            <a:chOff x="2899" y="3317"/>
            <a:chExt cx="264" cy="486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954" y="3317"/>
              <a:ext cx="138" cy="136"/>
            </a:xfrm>
            <a:prstGeom prst="ellipse">
              <a:avLst/>
            </a:prstGeom>
            <a:solidFill>
              <a:srgbClr val="99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899" y="3438"/>
              <a:ext cx="2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l-GR" sz="3200">
                  <a:solidFill>
                    <a:srgbClr val="990000"/>
                  </a:solidFill>
                  <a:cs typeface="Arial" charset="0"/>
                </a:rPr>
                <a:t>μ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612482" y="3200400"/>
            <a:ext cx="1017587" cy="382"/>
            <a:chOff x="3110" y="2185"/>
            <a:chExt cx="528" cy="382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110" y="2567"/>
              <a:ext cx="528" cy="0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3245" y="2185"/>
              <a:ext cx="226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l-GR" sz="3200">
                  <a:solidFill>
                    <a:srgbClr val="000066"/>
                  </a:solidFill>
                  <a:cs typeface="Arial" charset="0"/>
                </a:rPr>
                <a:t>σ</a:t>
              </a:r>
            </a:p>
          </p:txBody>
        </p:sp>
      </p:grpSp>
      <p:sp>
        <p:nvSpPr>
          <p:cNvPr id="10" name="Line 19"/>
          <p:cNvSpPr>
            <a:spLocks noChangeShapeType="1"/>
          </p:cNvSpPr>
          <p:nvPr/>
        </p:nvSpPr>
        <p:spPr bwMode="auto">
          <a:xfrm flipV="1">
            <a:off x="4631532" y="2361407"/>
            <a:ext cx="0" cy="218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93038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Normal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Density Function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ject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969" y="1629569"/>
            <a:ext cx="8374063" cy="30749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69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43" name="Text Box 31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382000" cy="4114800"/>
          </a:xfrm>
          <a:noFill/>
          <a:ln/>
        </p:spPr>
        <p:txBody>
          <a:bodyPr>
            <a:normAutofit/>
          </a:bodyPr>
          <a:lstStyle/>
          <a:p>
            <a:pPr eaLnBrk="0" hangingPunct="0">
              <a:spcBef>
                <a:spcPts val="0"/>
              </a:spcBef>
              <a:buClrTx/>
              <a:buSzTx/>
              <a:buFont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It’s a probability function, so no matter what the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ClrTx/>
              <a:buSzTx/>
              <a:buFontTx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values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 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, must integrate to 1!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93038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Normal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Density Function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5610" y="3276600"/>
                <a:ext cx="3778790" cy="11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N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IN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brk m:alnAt="24"/>
                            </m:rPr>
                            <a:rPr lang="en-IN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IN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IN" sz="2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IN" sz="24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IN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IN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IN" sz="2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IN" sz="2400" b="0" i="1" smtClean="0"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10" y="3276600"/>
                <a:ext cx="3778790" cy="119128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05" y="4299931"/>
            <a:ext cx="62579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286000" y="4467888"/>
            <a:ext cx="2819400" cy="162811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cal N}(\bfx|\boldmu, \boldSigma) = \frac{1}{(2\pi)^{D/2}}&#10;    \frac{1}{|\boldSigma|^{1/2}} \exp \left\{ -&#10;    \frac{1}{2} (\bfx - \boldmu)^\T \boldSigma^{-1} (\bfx -&#10;    \boldmu)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4"/>
  <p:tag name="PICTUREFILESIZE" val="85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cal N}(x|\mu, \sigma^2) = \frac{1}{ \left( 2 \pi \sigma^2&#10;    \right)^{1/2} }&#10;    \exp \left\{ - \frac{1}{2 \sigma^2} (x - \mu)^2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0"/>
  <p:tag name="PICTUREFILESIZE" val="71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cal N}(\bfx|\boldmu, \boldSigma) = \frac{1}{(2\pi)^{D/2}}&#10;    \frac{1}{|\boldSigma|^{1/2}} \exp \left\{ -&#10;    \frac{1}{2} (\bfx - \boldmu)^\T \boldSigma^{-1} (\bfx -&#10;    \boldmu)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4"/>
  <p:tag name="PICTUREFILESIZE" val="85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cal N}(x|\mu, \sigma^2) = \frac{1}{ \left( 2 \pi \sigma^2&#10;    \right)^{1/2} }&#10;    \exp \left\{ - \frac{1}{2 \sigma^2} (x - \mu)^2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0"/>
  <p:tag name="PICTUREFILESIZE" val="719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1822</TotalTime>
  <Words>7866</Words>
  <Application>Microsoft Office PowerPoint</Application>
  <PresentationFormat>On-screen Show (4:3)</PresentationFormat>
  <Paragraphs>1308</Paragraphs>
  <Slides>161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161</vt:i4>
      </vt:variant>
    </vt:vector>
  </HeadingPairs>
  <TitlesOfParts>
    <vt:vector size="167" baseType="lpstr">
      <vt:lpstr>Equity</vt:lpstr>
      <vt:lpstr>Equation</vt:lpstr>
      <vt:lpstr>FXDraw V2</vt:lpstr>
      <vt:lpstr>Microsoft Equation 3.0</vt:lpstr>
      <vt:lpstr>Worksheet</vt:lpstr>
      <vt:lpstr>Chart</vt:lpstr>
      <vt:lpstr>Basics of Probability and Statistics</vt:lpstr>
      <vt:lpstr>Outline</vt:lpstr>
      <vt:lpstr>PowerPoint Presentation</vt:lpstr>
      <vt:lpstr>Idea of Probability</vt:lpstr>
      <vt:lpstr>Randomness</vt:lpstr>
      <vt:lpstr>Random Experiment…</vt:lpstr>
      <vt:lpstr>Relative-Frequency Probabilities</vt:lpstr>
      <vt:lpstr>Relative-Frequency Probabilities</vt:lpstr>
      <vt:lpstr>Probability Models</vt:lpstr>
      <vt:lpstr>Sample Space and Events</vt:lpstr>
      <vt:lpstr>Example</vt:lpstr>
      <vt:lpstr>Probability Model for Two Dice</vt:lpstr>
      <vt:lpstr>Probability Model for 52 card deck</vt:lpstr>
      <vt:lpstr>Probability</vt:lpstr>
      <vt:lpstr>Probability</vt:lpstr>
      <vt:lpstr>Probability</vt:lpstr>
      <vt:lpstr>Probability of Simple Events</vt:lpstr>
      <vt:lpstr>Probability of Simple Events</vt:lpstr>
      <vt:lpstr>Probability of Simple Events</vt:lpstr>
      <vt:lpstr>Probability of Simple Events</vt:lpstr>
      <vt:lpstr>Probability of Simple Events</vt:lpstr>
      <vt:lpstr>Probability of Simple Events</vt:lpstr>
      <vt:lpstr>Probability of Simple Events</vt:lpstr>
      <vt:lpstr>Probability of Simple Events</vt:lpstr>
      <vt:lpstr>Probability of Simple Events</vt:lpstr>
      <vt:lpstr>Probability of Simple Events</vt:lpstr>
      <vt:lpstr>Probability of Simple Events</vt:lpstr>
      <vt:lpstr>Probability of Simple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Conditional Probability</vt:lpstr>
      <vt:lpstr>Notation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Example</vt:lpstr>
      <vt:lpstr>PowerPoint Presentation</vt:lpstr>
      <vt:lpstr>Venn Diagram</vt:lpstr>
      <vt:lpstr>Venn Diagram</vt:lpstr>
      <vt:lpstr>Finding Probabilities</vt:lpstr>
      <vt:lpstr>Computing Probabilities</vt:lpstr>
      <vt:lpstr>PowerPoint Presentation</vt:lpstr>
      <vt:lpstr>Where are we going with this?</vt:lpstr>
      <vt:lpstr>Finding our Probability</vt:lpstr>
      <vt:lpstr>Arithmetic!</vt:lpstr>
      <vt:lpstr>Bayes’ Theorem:</vt:lpstr>
      <vt:lpstr>Random Variables</vt:lpstr>
      <vt:lpstr>Discrete Random Variables</vt:lpstr>
      <vt:lpstr>Discrete example: roll of a die</vt:lpstr>
      <vt:lpstr>Probability Distribution Function (PDF)</vt:lpstr>
      <vt:lpstr>Cumulative Distribution Function (CDF)</vt:lpstr>
      <vt:lpstr>Cumulative Distribution Function (CDF)</vt:lpstr>
      <vt:lpstr>Examples</vt:lpstr>
      <vt:lpstr>Important discrete distributions in epidemiology…</vt:lpstr>
      <vt:lpstr>Continuous Random Variables</vt:lpstr>
      <vt:lpstr>Probability Density Function (PDF)</vt:lpstr>
      <vt:lpstr>Probability Density Function (PDF)</vt:lpstr>
      <vt:lpstr>Probability Density Function (PDF)</vt:lpstr>
      <vt:lpstr>Probability Density Function (PDF)</vt:lpstr>
      <vt:lpstr>Cumulative Density Function (CDF)</vt:lpstr>
      <vt:lpstr>Cumulative Density Function (CDF)</vt:lpstr>
      <vt:lpstr>Uniform Density</vt:lpstr>
      <vt:lpstr>Uniform Density</vt:lpstr>
      <vt:lpstr>The Normal Density Function</vt:lpstr>
      <vt:lpstr>The Normal Density Function</vt:lpstr>
      <vt:lpstr>The Normal Density Function</vt:lpstr>
      <vt:lpstr>The Shape of Normal Density</vt:lpstr>
      <vt:lpstr>Normal Probability Density</vt:lpstr>
      <vt:lpstr>Total area =1; symmetric around µ</vt:lpstr>
      <vt:lpstr>PowerPoint Presentation</vt:lpstr>
      <vt:lpstr>Statistical Measures</vt:lpstr>
      <vt:lpstr>Statistical Measures</vt:lpstr>
      <vt:lpstr>Mean or Average or Expectation</vt:lpstr>
      <vt:lpstr>Mean or Average</vt:lpstr>
      <vt:lpstr>Median (M)</vt:lpstr>
      <vt:lpstr>Median (M)</vt:lpstr>
      <vt:lpstr>Median</vt:lpstr>
      <vt:lpstr>Comparing the Mean &amp; Median</vt:lpstr>
      <vt:lpstr>Spread or Variability</vt:lpstr>
      <vt:lpstr>Range</vt:lpstr>
      <vt:lpstr>Quartiles</vt:lpstr>
      <vt:lpstr>Quartiles Uniform Distribution</vt:lpstr>
      <vt:lpstr>Obtaining the Quartiles</vt:lpstr>
      <vt:lpstr>Variance and Standard Deviation</vt:lpstr>
      <vt:lpstr>Deviations</vt:lpstr>
      <vt:lpstr>Variance</vt:lpstr>
      <vt:lpstr>Variance</vt:lpstr>
      <vt:lpstr>Variance</vt:lpstr>
      <vt:lpstr>Variance</vt:lpstr>
      <vt:lpstr>Variance</vt:lpstr>
      <vt:lpstr>Variance Formula</vt:lpstr>
      <vt:lpstr>Standard Deviation</vt:lpstr>
      <vt:lpstr>Variance and Standard Deviation</vt:lpstr>
      <vt:lpstr>Variance and Standard Deviation</vt:lpstr>
      <vt:lpstr>Variance and Standard Deviation</vt:lpstr>
      <vt:lpstr>Variance (2D)</vt:lpstr>
      <vt:lpstr>Variance (2D)</vt:lpstr>
      <vt:lpstr>Variance (2D)</vt:lpstr>
      <vt:lpstr>Variance (2D)</vt:lpstr>
      <vt:lpstr>Variance (2D)</vt:lpstr>
      <vt:lpstr>Covariance</vt:lpstr>
      <vt:lpstr>Covariance</vt:lpstr>
      <vt:lpstr>Covariance</vt:lpstr>
      <vt:lpstr>Covariance</vt:lpstr>
      <vt:lpstr>Covariance</vt:lpstr>
      <vt:lpstr>Covariance</vt:lpstr>
      <vt:lpstr>Covariance</vt:lpstr>
      <vt:lpstr>Covariance</vt:lpstr>
      <vt:lpstr>Covariance</vt:lpstr>
      <vt:lpstr>Covariance</vt:lpstr>
      <vt:lpstr>Covariance</vt:lpstr>
      <vt:lpstr>Covariance</vt:lpstr>
      <vt:lpstr>Covariance</vt:lpstr>
      <vt:lpstr>Covariance</vt:lpstr>
      <vt:lpstr>Covariance Matrix</vt:lpstr>
      <vt:lpstr>Correlation</vt:lpstr>
      <vt:lpstr>PowerPoint Presentation</vt:lpstr>
      <vt:lpstr>Multivariate Gaussians (or "multinormal distribution“ or “multivariate normal distribution”)</vt:lpstr>
      <vt:lpstr>Multivariate Gaussians</vt:lpstr>
      <vt:lpstr>The mean vector</vt:lpstr>
      <vt:lpstr>Covariance of two random variables</vt:lpstr>
      <vt:lpstr>The covariance matrix</vt:lpstr>
      <vt:lpstr>An example:  2 variate case</vt:lpstr>
      <vt:lpstr>An example:  2 variate case</vt:lpstr>
      <vt:lpstr>Diagonal covariance matrix</vt:lpstr>
      <vt:lpstr>Gaussian Intuitions: Size of </vt:lpstr>
      <vt:lpstr>Gaussian Intuitions: Off-diagonal </vt:lpstr>
      <vt:lpstr>Gaussian Intuitions: off-diagonal and diagonal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Probability and Statistics</dc:title>
  <dc:creator>Ramachandra</dc:creator>
  <cp:lastModifiedBy>Ramachandra</cp:lastModifiedBy>
  <cp:revision>188</cp:revision>
  <dcterms:created xsi:type="dcterms:W3CDTF">2014-09-16T11:49:07Z</dcterms:created>
  <dcterms:modified xsi:type="dcterms:W3CDTF">2014-09-23T11:52:49Z</dcterms:modified>
</cp:coreProperties>
</file>